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72" r:id="rId3"/>
    <p:sldId id="268" r:id="rId4"/>
    <p:sldId id="262" r:id="rId5"/>
    <p:sldId id="269" r:id="rId6"/>
    <p:sldId id="273" r:id="rId7"/>
    <p:sldId id="267" r:id="rId8"/>
    <p:sldId id="274" r:id="rId9"/>
    <p:sldId id="264" r:id="rId10"/>
    <p:sldId id="260" r:id="rId11"/>
    <p:sldId id="261" r:id="rId12"/>
    <p:sldId id="265" r:id="rId13"/>
    <p:sldId id="275" r:id="rId14"/>
    <p:sldId id="276" r:id="rId15"/>
    <p:sldId id="277" r:id="rId16"/>
    <p:sldId id="278" r:id="rId17"/>
    <p:sldId id="279" r:id="rId18"/>
    <p:sldId id="285" r:id="rId19"/>
    <p:sldId id="281" r:id="rId20"/>
    <p:sldId id="280" r:id="rId21"/>
    <p:sldId id="282" r:id="rId22"/>
    <p:sldId id="271" r:id="rId23"/>
    <p:sldId id="283" r:id="rId24"/>
    <p:sldId id="284"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481" autoAdjust="0"/>
  </p:normalViewPr>
  <p:slideViewPr>
    <p:cSldViewPr snapToGrid="0" snapToObjects="1">
      <p:cViewPr>
        <p:scale>
          <a:sx n="90" d="100"/>
          <a:sy n="90" d="100"/>
        </p:scale>
        <p:origin x="-640" y="35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4"/>
    </mc:Choice>
    <mc:Fallback>
      <c:style val="14"/>
    </mc:Fallback>
  </mc:AlternateContent>
  <c:chart>
    <c:autoTitleDeleted val="0"/>
    <c:plotArea>
      <c:layout>
        <c:manualLayout>
          <c:layoutTarget val="inner"/>
          <c:xMode val="edge"/>
          <c:yMode val="edge"/>
          <c:x val="0.148821104475655"/>
          <c:y val="0.041741552473561"/>
          <c:w val="0.725273372129705"/>
          <c:h val="0.69767798199623"/>
        </c:manualLayout>
      </c:layout>
      <c:barChart>
        <c:barDir val="col"/>
        <c:grouping val="percentStacked"/>
        <c:varyColors val="0"/>
        <c:ser>
          <c:idx val="0"/>
          <c:order val="0"/>
          <c:tx>
            <c:strRef>
              <c:f>Sheet1!$B$1</c:f>
              <c:strCache>
                <c:ptCount val="1"/>
                <c:pt idx="0">
                  <c:v>Female</c:v>
                </c:pt>
              </c:strCache>
            </c:strRef>
          </c:tx>
          <c:invertIfNegative val="0"/>
          <c:cat>
            <c:strRef>
              <c:f>Sheet1!$A$2:$A$7</c:f>
              <c:strCache>
                <c:ptCount val="6"/>
                <c:pt idx="0">
                  <c:v>Presidency</c:v>
                </c:pt>
                <c:pt idx="1">
                  <c:v>National board</c:v>
                </c:pt>
                <c:pt idx="2">
                  <c:v>Council</c:v>
                </c:pt>
                <c:pt idx="3">
                  <c:v>National Chairs</c:v>
                </c:pt>
                <c:pt idx="4">
                  <c:v>State T&amp;A</c:v>
                </c:pt>
                <c:pt idx="5">
                  <c:v>ITP coordinators</c:v>
                </c:pt>
              </c:strCache>
            </c:strRef>
          </c:cat>
          <c:val>
            <c:numRef>
              <c:f>Sheet1!$B$2:$B$7</c:f>
              <c:numCache>
                <c:formatCode>General</c:formatCode>
                <c:ptCount val="6"/>
                <c:pt idx="0">
                  <c:v>0.0</c:v>
                </c:pt>
                <c:pt idx="1">
                  <c:v>14.0</c:v>
                </c:pt>
                <c:pt idx="2">
                  <c:v>32.0</c:v>
                </c:pt>
                <c:pt idx="3">
                  <c:v>31.0</c:v>
                </c:pt>
                <c:pt idx="4">
                  <c:v>71.0</c:v>
                </c:pt>
                <c:pt idx="5">
                  <c:v>53.0</c:v>
                </c:pt>
              </c:numCache>
            </c:numRef>
          </c:val>
        </c:ser>
        <c:ser>
          <c:idx val="1"/>
          <c:order val="1"/>
          <c:tx>
            <c:strRef>
              <c:f>Sheet1!$C$1</c:f>
              <c:strCache>
                <c:ptCount val="1"/>
                <c:pt idx="0">
                  <c:v>Male</c:v>
                </c:pt>
              </c:strCache>
            </c:strRef>
          </c:tx>
          <c:invertIfNegative val="0"/>
          <c:cat>
            <c:strRef>
              <c:f>Sheet1!$A$2:$A$7</c:f>
              <c:strCache>
                <c:ptCount val="6"/>
                <c:pt idx="0">
                  <c:v>Presidency</c:v>
                </c:pt>
                <c:pt idx="1">
                  <c:v>National board</c:v>
                </c:pt>
                <c:pt idx="2">
                  <c:v>Council</c:v>
                </c:pt>
                <c:pt idx="3">
                  <c:v>National Chairs</c:v>
                </c:pt>
                <c:pt idx="4">
                  <c:v>State T&amp;A</c:v>
                </c:pt>
                <c:pt idx="5">
                  <c:v>ITP coordinators</c:v>
                </c:pt>
              </c:strCache>
            </c:strRef>
          </c:cat>
          <c:val>
            <c:numRef>
              <c:f>Sheet1!$C$2:$C$7</c:f>
              <c:numCache>
                <c:formatCode>General</c:formatCode>
                <c:ptCount val="6"/>
                <c:pt idx="0">
                  <c:v>100.0</c:v>
                </c:pt>
                <c:pt idx="1">
                  <c:v>86.0</c:v>
                </c:pt>
                <c:pt idx="2">
                  <c:v>68.0</c:v>
                </c:pt>
                <c:pt idx="3">
                  <c:v>69.0</c:v>
                </c:pt>
                <c:pt idx="4">
                  <c:v>29.0</c:v>
                </c:pt>
                <c:pt idx="5">
                  <c:v>47.0</c:v>
                </c:pt>
              </c:numCache>
            </c:numRef>
          </c:val>
        </c:ser>
        <c:dLbls>
          <c:showLegendKey val="0"/>
          <c:showVal val="0"/>
          <c:showCatName val="0"/>
          <c:showSerName val="0"/>
          <c:showPercent val="0"/>
          <c:showBubbleSize val="0"/>
        </c:dLbls>
        <c:gapWidth val="150"/>
        <c:overlap val="100"/>
        <c:axId val="-2145852840"/>
        <c:axId val="-2145846904"/>
      </c:barChart>
      <c:catAx>
        <c:axId val="-2145852840"/>
        <c:scaling>
          <c:orientation val="minMax"/>
        </c:scaling>
        <c:delete val="0"/>
        <c:axPos val="b"/>
        <c:majorTickMark val="out"/>
        <c:minorTickMark val="none"/>
        <c:tickLblPos val="nextTo"/>
        <c:crossAx val="-2145846904"/>
        <c:crosses val="autoZero"/>
        <c:auto val="1"/>
        <c:lblAlgn val="ctr"/>
        <c:lblOffset val="100"/>
        <c:noMultiLvlLbl val="0"/>
      </c:catAx>
      <c:valAx>
        <c:axId val="-2145846904"/>
        <c:scaling>
          <c:orientation val="minMax"/>
        </c:scaling>
        <c:delete val="0"/>
        <c:axPos val="l"/>
        <c:majorGridlines/>
        <c:numFmt formatCode="0%" sourceLinked="1"/>
        <c:majorTickMark val="out"/>
        <c:minorTickMark val="none"/>
        <c:tickLblPos val="nextTo"/>
        <c:crossAx val="-2145852840"/>
        <c:crosses val="autoZero"/>
        <c:crossBetween val="between"/>
        <c:majorUnit val="0.2"/>
      </c:valAx>
    </c:plotArea>
    <c:legend>
      <c:legendPos val="r"/>
      <c:layout>
        <c:manualLayout>
          <c:xMode val="edge"/>
          <c:yMode val="edge"/>
          <c:x val="0.84099755173968"/>
          <c:y val="0.356593724082248"/>
          <c:w val="0.157347602017036"/>
          <c:h val="0.160830799349968"/>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Sheet1!$B$1</c:f>
              <c:strCache>
                <c:ptCount val="1"/>
                <c:pt idx="0">
                  <c:v>Male</c:v>
                </c:pt>
              </c:strCache>
            </c:strRef>
          </c:tx>
          <c:invertIfNegative val="0"/>
          <c:cat>
            <c:strRef>
              <c:f>Sheet1!$A$2:$A$9</c:f>
              <c:strCache>
                <c:ptCount val="8"/>
                <c:pt idx="0">
                  <c:v>Available time</c:v>
                </c:pt>
                <c:pt idx="1">
                  <c:v>Family commitments</c:v>
                </c:pt>
                <c:pt idx="2">
                  <c:v>Personal energy</c:v>
                </c:pt>
                <c:pt idx="3">
                  <c:v>Relevant experience</c:v>
                </c:pt>
                <c:pt idx="4">
                  <c:v>Relevant skills</c:v>
                </c:pt>
                <c:pt idx="5">
                  <c:v>Political issues</c:v>
                </c:pt>
                <c:pt idx="6">
                  <c:v>Position availability</c:v>
                </c:pt>
                <c:pt idx="7">
                  <c:v>Lack of interest</c:v>
                </c:pt>
              </c:strCache>
            </c:strRef>
          </c:cat>
          <c:val>
            <c:numRef>
              <c:f>Sheet1!$B$2:$B$9</c:f>
              <c:numCache>
                <c:formatCode>General</c:formatCode>
                <c:ptCount val="8"/>
                <c:pt idx="0">
                  <c:v>3.51</c:v>
                </c:pt>
                <c:pt idx="1">
                  <c:v>3.12</c:v>
                </c:pt>
                <c:pt idx="2">
                  <c:v>2.76</c:v>
                </c:pt>
                <c:pt idx="3">
                  <c:v>2.26</c:v>
                </c:pt>
                <c:pt idx="4">
                  <c:v>2.29</c:v>
                </c:pt>
                <c:pt idx="5">
                  <c:v>2.22</c:v>
                </c:pt>
                <c:pt idx="6">
                  <c:v>2.42</c:v>
                </c:pt>
                <c:pt idx="7">
                  <c:v>2.3</c:v>
                </c:pt>
              </c:numCache>
            </c:numRef>
          </c:val>
        </c:ser>
        <c:ser>
          <c:idx val="1"/>
          <c:order val="1"/>
          <c:tx>
            <c:strRef>
              <c:f>Sheet1!$C$1</c:f>
              <c:strCache>
                <c:ptCount val="1"/>
                <c:pt idx="0">
                  <c:v>Female</c:v>
                </c:pt>
              </c:strCache>
            </c:strRef>
          </c:tx>
          <c:invertIfNegative val="0"/>
          <c:cat>
            <c:strRef>
              <c:f>Sheet1!$A$2:$A$9</c:f>
              <c:strCache>
                <c:ptCount val="8"/>
                <c:pt idx="0">
                  <c:v>Available time</c:v>
                </c:pt>
                <c:pt idx="1">
                  <c:v>Family commitments</c:v>
                </c:pt>
                <c:pt idx="2">
                  <c:v>Personal energy</c:v>
                </c:pt>
                <c:pt idx="3">
                  <c:v>Relevant experience</c:v>
                </c:pt>
                <c:pt idx="4">
                  <c:v>Relevant skills</c:v>
                </c:pt>
                <c:pt idx="5">
                  <c:v>Political issues</c:v>
                </c:pt>
                <c:pt idx="6">
                  <c:v>Position availability</c:v>
                </c:pt>
                <c:pt idx="7">
                  <c:v>Lack of interest</c:v>
                </c:pt>
              </c:strCache>
            </c:strRef>
          </c:cat>
          <c:val>
            <c:numRef>
              <c:f>Sheet1!$C$2:$C$9</c:f>
              <c:numCache>
                <c:formatCode>General</c:formatCode>
                <c:ptCount val="8"/>
                <c:pt idx="0">
                  <c:v>3.91</c:v>
                </c:pt>
                <c:pt idx="1">
                  <c:v>3.46</c:v>
                </c:pt>
                <c:pt idx="2">
                  <c:v>3.01</c:v>
                </c:pt>
                <c:pt idx="3">
                  <c:v>2.7</c:v>
                </c:pt>
                <c:pt idx="4">
                  <c:v>2.7</c:v>
                </c:pt>
                <c:pt idx="5">
                  <c:v>2.6</c:v>
                </c:pt>
                <c:pt idx="6">
                  <c:v>2.76</c:v>
                </c:pt>
                <c:pt idx="7">
                  <c:v>2.01</c:v>
                </c:pt>
              </c:numCache>
            </c:numRef>
          </c:val>
        </c:ser>
        <c:dLbls>
          <c:showLegendKey val="0"/>
          <c:showVal val="0"/>
          <c:showCatName val="0"/>
          <c:showSerName val="0"/>
          <c:showPercent val="0"/>
          <c:showBubbleSize val="0"/>
        </c:dLbls>
        <c:gapWidth val="150"/>
        <c:axId val="-2145636824"/>
        <c:axId val="-2145633848"/>
      </c:barChart>
      <c:catAx>
        <c:axId val="-2145636824"/>
        <c:scaling>
          <c:orientation val="minMax"/>
        </c:scaling>
        <c:delete val="0"/>
        <c:axPos val="b"/>
        <c:majorTickMark val="out"/>
        <c:minorTickMark val="none"/>
        <c:tickLblPos val="nextTo"/>
        <c:crossAx val="-2145633848"/>
        <c:crosses val="autoZero"/>
        <c:auto val="1"/>
        <c:lblAlgn val="ctr"/>
        <c:lblOffset val="100"/>
        <c:noMultiLvlLbl val="0"/>
      </c:catAx>
      <c:valAx>
        <c:axId val="-2145633848"/>
        <c:scaling>
          <c:orientation val="minMax"/>
          <c:max val="4.0"/>
        </c:scaling>
        <c:delete val="0"/>
        <c:axPos val="l"/>
        <c:majorGridlines/>
        <c:numFmt formatCode="General" sourceLinked="1"/>
        <c:majorTickMark val="out"/>
        <c:minorTickMark val="none"/>
        <c:tickLblPos val="nextTo"/>
        <c:crossAx val="-2145636824"/>
        <c:crosses val="autoZero"/>
        <c:crossBetween val="between"/>
        <c:majorUnit val="1.0"/>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DE3AE5-B589-AE45-8F22-E69EE58418B7}" type="datetimeFigureOut">
              <a:rPr lang="en-US" smtClean="0"/>
              <a:t>12/8/18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C4FDE5-9E35-434A-A10F-0831A78C5029}" type="slidenum">
              <a:rPr lang="en-US" smtClean="0"/>
              <a:t>‹#›</a:t>
            </a:fld>
            <a:endParaRPr lang="en-US"/>
          </a:p>
        </p:txBody>
      </p:sp>
    </p:spTree>
    <p:extLst>
      <p:ext uri="{BB962C8B-B14F-4D97-AF65-F5344CB8AC3E}">
        <p14:creationId xmlns:p14="http://schemas.microsoft.com/office/powerpoint/2010/main" val="41560949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dirty="0" smtClean="0"/>
              <a:t>Hi</a:t>
            </a:r>
            <a:r>
              <a:rPr lang="en-US" sz="1800" baseline="0" dirty="0" smtClean="0"/>
              <a:t> my name is Dr Kirsten Connan and I’m an obstetrician and gynaecologist – daughters call me – a vaginacologist! </a:t>
            </a:r>
          </a:p>
          <a:p>
            <a:endParaRPr lang="en-US" sz="1800" baseline="0" dirty="0" smtClean="0"/>
          </a:p>
          <a:p>
            <a:r>
              <a:rPr lang="en-US" sz="1800" b="1" baseline="0" dirty="0" smtClean="0"/>
              <a:t>My Masters project is on ‘gender and leadership in O&amp;G’ – it is project that I anticipate will be actionable within my own specialty, but I hope also in the wider field of medicine. </a:t>
            </a:r>
          </a:p>
          <a:p>
            <a:endParaRPr lang="en-US" b="1" baseline="0" dirty="0" smtClean="0"/>
          </a:p>
          <a:p>
            <a:endParaRPr lang="en-US" b="1" baseline="0" dirty="0" smtClean="0"/>
          </a:p>
          <a:p>
            <a:endParaRPr lang="en-US" baseline="0" dirty="0" smtClean="0"/>
          </a:p>
        </p:txBody>
      </p:sp>
      <p:sp>
        <p:nvSpPr>
          <p:cNvPr id="4" name="Slide Number Placeholder 3"/>
          <p:cNvSpPr>
            <a:spLocks noGrp="1"/>
          </p:cNvSpPr>
          <p:nvPr>
            <p:ph type="sldNum" sz="quarter" idx="10"/>
          </p:nvPr>
        </p:nvSpPr>
        <p:spPr/>
        <p:txBody>
          <a:bodyPr/>
          <a:lstStyle/>
          <a:p>
            <a:fld id="{54C4FDE5-9E35-434A-A10F-0831A78C5029}" type="slidenum">
              <a:rPr lang="en-US" smtClean="0"/>
              <a:t>1</a:t>
            </a:fld>
            <a:endParaRPr lang="en-US"/>
          </a:p>
        </p:txBody>
      </p:sp>
    </p:spTree>
    <p:extLst>
      <p:ext uri="{BB962C8B-B14F-4D97-AF65-F5344CB8AC3E}">
        <p14:creationId xmlns:p14="http://schemas.microsoft.com/office/powerpoint/2010/main" val="3409644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i="1" dirty="0" smtClean="0"/>
              <a:t>Within</a:t>
            </a:r>
            <a:r>
              <a:rPr lang="en-US" sz="1600" b="1" i="1" baseline="0" dirty="0" smtClean="0"/>
              <a:t> hospital O&amp;G departmental leadership roles – an underrepresentation of females in leadership roles – except NZ</a:t>
            </a:r>
            <a:endParaRPr lang="en-US" sz="1600" b="1" i="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is-IS" dirty="0" smtClean="0"/>
              <a:t>….</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State by state</a:t>
            </a:r>
            <a:r>
              <a:rPr lang="en-US" baseline="0" dirty="0" smtClean="0"/>
              <a:t> – hospital HOD/Units - </a:t>
            </a:r>
            <a:r>
              <a:rPr lang="en-AU" sz="1200" b="1" kern="1200" dirty="0" smtClean="0">
                <a:solidFill>
                  <a:schemeClr val="tx1"/>
                </a:solidFill>
                <a:effectLst/>
                <a:latin typeface="+mn-lt"/>
                <a:ea typeface="+mn-ea"/>
                <a:cs typeface="+mn-cs"/>
              </a:rPr>
              <a:t>Total = 31.5% (average) - </a:t>
            </a:r>
            <a:endParaRPr lang="en-US" baseline="0" dirty="0" smtClean="0"/>
          </a:p>
          <a:p>
            <a:endParaRPr lang="en-US" baseline="0" dirty="0" smtClean="0"/>
          </a:p>
          <a:p>
            <a:r>
              <a:rPr lang="en-AU" sz="1200" b="1" kern="1200" dirty="0" smtClean="0">
                <a:solidFill>
                  <a:schemeClr val="tx1"/>
                </a:solidFill>
                <a:effectLst/>
                <a:latin typeface="+mn-lt"/>
                <a:ea typeface="+mn-ea"/>
                <a:cs typeface="+mn-cs"/>
              </a:rPr>
              <a:t>VIC 		37.5% </a:t>
            </a:r>
            <a:r>
              <a:rPr lang="en-AU" sz="1200" b="0" kern="1200" dirty="0" smtClean="0">
                <a:solidFill>
                  <a:schemeClr val="tx1"/>
                </a:solidFill>
                <a:effectLst/>
                <a:latin typeface="+mn-lt"/>
                <a:ea typeface="+mn-ea"/>
                <a:cs typeface="+mn-cs"/>
              </a:rPr>
              <a:t>- 22 hospitals </a:t>
            </a:r>
          </a:p>
          <a:p>
            <a:r>
              <a:rPr lang="en-AU" sz="1200" b="1" kern="1200" dirty="0" smtClean="0">
                <a:solidFill>
                  <a:schemeClr val="tx1"/>
                </a:solidFill>
                <a:effectLst/>
                <a:latin typeface="+mn-lt"/>
                <a:ea typeface="+mn-ea"/>
                <a:cs typeface="+mn-cs"/>
              </a:rPr>
              <a:t>TAS 		33.3% </a:t>
            </a:r>
            <a:r>
              <a:rPr lang="en-AU" sz="1200" b="0" i="0" kern="1200" dirty="0" smtClean="0">
                <a:solidFill>
                  <a:schemeClr val="tx1"/>
                </a:solidFill>
                <a:effectLst/>
                <a:latin typeface="+mn-lt"/>
                <a:ea typeface="+mn-ea"/>
                <a:cs typeface="+mn-cs"/>
              </a:rPr>
              <a:t>- 3 hospitals </a:t>
            </a:r>
          </a:p>
          <a:p>
            <a:r>
              <a:rPr lang="en-AU" sz="1200" b="1" kern="1200" dirty="0" smtClean="0">
                <a:solidFill>
                  <a:schemeClr val="tx1"/>
                </a:solidFill>
                <a:effectLst/>
                <a:latin typeface="+mn-lt"/>
                <a:ea typeface="+mn-ea"/>
                <a:cs typeface="+mn-cs"/>
              </a:rPr>
              <a:t>ACT 		33.3% </a:t>
            </a:r>
            <a:r>
              <a:rPr lang="en-AU" sz="1200" b="0" kern="1200" dirty="0" smtClean="0">
                <a:solidFill>
                  <a:schemeClr val="tx1"/>
                </a:solidFill>
                <a:effectLst/>
                <a:latin typeface="+mn-lt"/>
                <a:ea typeface="+mn-ea"/>
                <a:cs typeface="+mn-cs"/>
              </a:rPr>
              <a:t>- 3 hospitals</a:t>
            </a:r>
          </a:p>
          <a:p>
            <a:r>
              <a:rPr lang="en-AU" sz="1200" b="1" kern="1200" dirty="0" smtClean="0">
                <a:solidFill>
                  <a:schemeClr val="tx1"/>
                </a:solidFill>
                <a:effectLst/>
                <a:latin typeface="+mn-lt"/>
                <a:ea typeface="+mn-ea"/>
                <a:cs typeface="+mn-cs"/>
              </a:rPr>
              <a:t>NSW 		27.3% - </a:t>
            </a:r>
            <a:r>
              <a:rPr lang="en-AU" sz="1200" b="0" kern="1200" dirty="0" smtClean="0">
                <a:solidFill>
                  <a:schemeClr val="tx1"/>
                </a:solidFill>
                <a:effectLst/>
                <a:latin typeface="+mn-lt"/>
                <a:ea typeface="+mn-ea"/>
                <a:cs typeface="+mn-cs"/>
              </a:rPr>
              <a:t>25 hospitals </a:t>
            </a:r>
          </a:p>
          <a:p>
            <a:r>
              <a:rPr lang="en-AU" sz="1200" b="1" kern="1200" dirty="0" smtClean="0">
                <a:solidFill>
                  <a:schemeClr val="tx1"/>
                </a:solidFill>
                <a:effectLst/>
                <a:latin typeface="+mn-lt"/>
                <a:ea typeface="+mn-ea"/>
                <a:cs typeface="+mn-cs"/>
              </a:rPr>
              <a:t>QLD 		26.7% </a:t>
            </a:r>
            <a:r>
              <a:rPr lang="en-AU" sz="1200" b="0" kern="1200" dirty="0" smtClean="0">
                <a:solidFill>
                  <a:schemeClr val="tx1"/>
                </a:solidFill>
                <a:effectLst/>
                <a:latin typeface="+mn-lt"/>
                <a:ea typeface="+mn-ea"/>
                <a:cs typeface="+mn-cs"/>
              </a:rPr>
              <a:t>- 16 hospitals </a:t>
            </a:r>
          </a:p>
          <a:p>
            <a:r>
              <a:rPr lang="en-AU" sz="1200" b="1" kern="1200" dirty="0" smtClean="0">
                <a:solidFill>
                  <a:schemeClr val="tx1"/>
                </a:solidFill>
                <a:effectLst/>
                <a:latin typeface="+mn-lt"/>
                <a:ea typeface="+mn-ea"/>
                <a:cs typeface="+mn-cs"/>
              </a:rPr>
              <a:t>WA 		21% </a:t>
            </a:r>
            <a:r>
              <a:rPr lang="en-AU" sz="1200" b="0" kern="1200" dirty="0" smtClean="0">
                <a:solidFill>
                  <a:schemeClr val="tx1"/>
                </a:solidFill>
                <a:effectLst/>
                <a:latin typeface="+mn-lt"/>
                <a:ea typeface="+mn-ea"/>
                <a:cs typeface="+mn-cs"/>
              </a:rPr>
              <a:t>- 8 hospitals </a:t>
            </a:r>
          </a:p>
          <a:p>
            <a:r>
              <a:rPr lang="en-AU" sz="1200" b="1" kern="1200" dirty="0" smtClean="0">
                <a:solidFill>
                  <a:schemeClr val="tx1"/>
                </a:solidFill>
                <a:effectLst/>
                <a:latin typeface="+mn-lt"/>
                <a:ea typeface="+mn-ea"/>
                <a:cs typeface="+mn-cs"/>
              </a:rPr>
              <a:t>SA/NT 	16% </a:t>
            </a:r>
            <a:r>
              <a:rPr lang="en-AU" sz="1200" b="0" kern="1200" dirty="0" smtClean="0">
                <a:solidFill>
                  <a:schemeClr val="tx1"/>
                </a:solidFill>
                <a:effectLst/>
                <a:latin typeface="+mn-lt"/>
                <a:ea typeface="+mn-ea"/>
                <a:cs typeface="+mn-cs"/>
              </a:rPr>
              <a:t>- 9 hospitals</a:t>
            </a:r>
          </a:p>
          <a:p>
            <a:r>
              <a:rPr lang="en-AU" sz="1200" b="1" kern="1200" dirty="0" smtClean="0">
                <a:solidFill>
                  <a:schemeClr val="tx1"/>
                </a:solidFill>
                <a:effectLst/>
                <a:latin typeface="+mn-lt"/>
                <a:ea typeface="+mn-ea"/>
                <a:cs typeface="+mn-cs"/>
              </a:rPr>
              <a:t>NZ 		57.7% </a:t>
            </a:r>
            <a:r>
              <a:rPr lang="en-AU" sz="1200" b="0" kern="1200" dirty="0" smtClean="0">
                <a:solidFill>
                  <a:schemeClr val="tx1"/>
                </a:solidFill>
                <a:effectLst/>
                <a:latin typeface="+mn-lt"/>
                <a:ea typeface="+mn-ea"/>
                <a:cs typeface="+mn-cs"/>
              </a:rPr>
              <a:t>- 12 hospitals </a:t>
            </a:r>
          </a:p>
          <a:p>
            <a:endParaRPr lang="en-AU" sz="1200" b="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New Zealand</a:t>
            </a:r>
            <a:r>
              <a:rPr lang="en-AU" sz="1200" b="1" kern="1200" baseline="0" dirty="0" smtClean="0">
                <a:solidFill>
                  <a:schemeClr val="tx1"/>
                </a:solidFill>
                <a:effectLst/>
                <a:latin typeface="+mn-lt"/>
                <a:ea typeface="+mn-ea"/>
                <a:cs typeface="+mn-cs"/>
              </a:rPr>
              <a:t> </a:t>
            </a:r>
            <a:r>
              <a:rPr lang="en-AU" sz="1200" b="0" kern="1200" baseline="0" dirty="0" smtClean="0">
                <a:solidFill>
                  <a:schemeClr val="tx1"/>
                </a:solidFill>
                <a:effectLst/>
                <a:latin typeface="+mn-lt"/>
                <a:ea typeface="+mn-ea"/>
                <a:cs typeface="+mn-cs"/>
              </a:rPr>
              <a:t>– north Island – 72% female </a:t>
            </a:r>
          </a:p>
          <a:p>
            <a:r>
              <a:rPr lang="en-AU" sz="1200" b="0" kern="1200" baseline="0" dirty="0" smtClean="0">
                <a:solidFill>
                  <a:schemeClr val="tx1"/>
                </a:solidFill>
                <a:effectLst/>
                <a:latin typeface="+mn-lt"/>
                <a:ea typeface="+mn-ea"/>
                <a:cs typeface="+mn-cs"/>
              </a:rPr>
              <a:t>		- south island – 25% female </a:t>
            </a:r>
          </a:p>
          <a:p>
            <a:endParaRPr lang="en-AU" sz="1200" b="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Within Australia, Westmead hospital is notable as an outlier with 80% female leadership. </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Amongst tertiary hospitals, Royal Prince Alfred Camperdown, Women’s and Children Adelaide, and the Gold Coast University hospital, have no females in leadership positions. </a:t>
            </a:r>
          </a:p>
          <a:p>
            <a:endParaRPr lang="en-AU" sz="1200" b="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Interesting a smaller percentage of responders (21%) currently hold leadership position in New Zealand, compared with Australian responders (33%). Both countries, New Zealand and Australia, had matched levels of desire for future/additional leadership (34% and 35% respectively), and free text comments on leaderships eluded to barriers within leadership with equal proportion (62% and 61% respectively), and type. </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4C4FDE5-9E35-434A-A10F-0831A78C5029}" type="slidenum">
              <a:rPr lang="en-US" smtClean="0"/>
              <a:t>11</a:t>
            </a:fld>
            <a:endParaRPr lang="en-US"/>
          </a:p>
        </p:txBody>
      </p:sp>
    </p:spTree>
    <p:extLst>
      <p:ext uri="{BB962C8B-B14F-4D97-AF65-F5344CB8AC3E}">
        <p14:creationId xmlns:p14="http://schemas.microsoft.com/office/powerpoint/2010/main" val="1134418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600" b="1" i="1" baseline="0" dirty="0" smtClean="0"/>
              <a:t>Similar finding of the gender leadership gap was found within University O&amp;G departmental leadership roles </a:t>
            </a:r>
          </a:p>
          <a:p>
            <a:endParaRPr lang="en-US" baseline="0" dirty="0" smtClean="0"/>
          </a:p>
          <a:p>
            <a:r>
              <a:rPr lang="is-IS" baseline="0" dirty="0" smtClean="0"/>
              <a:t>….</a:t>
            </a:r>
            <a:endParaRPr lang="en-US" baseline="0" dirty="0" smtClean="0"/>
          </a:p>
          <a:p>
            <a:endParaRPr lang="en-US" baseline="0" dirty="0" smtClean="0"/>
          </a:p>
          <a:p>
            <a:r>
              <a:rPr lang="en-US" baseline="0" dirty="0" smtClean="0"/>
              <a:t>Head of the discipline O&amp;G </a:t>
            </a:r>
          </a:p>
          <a:p>
            <a:endParaRPr lang="en-US" baseline="0" dirty="0" smtClean="0"/>
          </a:p>
          <a:p>
            <a:endParaRPr lang="en-US" dirty="0" smtClean="0"/>
          </a:p>
          <a:p>
            <a:r>
              <a:rPr lang="en-US" b="1" dirty="0" smtClean="0"/>
              <a:t>TOTAL 30.5%</a:t>
            </a:r>
            <a:r>
              <a:rPr lang="en-US" b="1" baseline="0" dirty="0" smtClean="0"/>
              <a:t> </a:t>
            </a:r>
            <a:endParaRPr lang="en-US" b="1" dirty="0"/>
          </a:p>
        </p:txBody>
      </p:sp>
      <p:sp>
        <p:nvSpPr>
          <p:cNvPr id="4" name="Slide Number Placeholder 3"/>
          <p:cNvSpPr>
            <a:spLocks noGrp="1"/>
          </p:cNvSpPr>
          <p:nvPr>
            <p:ph type="sldNum" sz="quarter" idx="10"/>
          </p:nvPr>
        </p:nvSpPr>
        <p:spPr/>
        <p:txBody>
          <a:bodyPr/>
          <a:lstStyle/>
          <a:p>
            <a:fld id="{54C4FDE5-9E35-434A-A10F-0831A78C5029}" type="slidenum">
              <a:rPr lang="en-US" smtClean="0"/>
              <a:t>12</a:t>
            </a:fld>
            <a:endParaRPr lang="en-US"/>
          </a:p>
        </p:txBody>
      </p:sp>
    </p:spTree>
    <p:extLst>
      <p:ext uri="{BB962C8B-B14F-4D97-AF65-F5344CB8AC3E}">
        <p14:creationId xmlns:p14="http://schemas.microsoft.com/office/powerpoint/2010/main" val="2896013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sz="1600" b="1" i="1" kern="1200" dirty="0" smtClean="0">
                <a:solidFill>
                  <a:schemeClr val="tx1"/>
                </a:solidFill>
                <a:effectLst/>
                <a:latin typeface="+mn-lt"/>
                <a:ea typeface="+mn-ea"/>
                <a:cs typeface="+mn-cs"/>
              </a:rPr>
              <a:t>With</a:t>
            </a:r>
            <a:r>
              <a:rPr lang="en-AU" sz="1600" b="1" i="1" kern="1200" baseline="0" dirty="0" smtClean="0">
                <a:solidFill>
                  <a:schemeClr val="tx1"/>
                </a:solidFill>
                <a:effectLst/>
                <a:latin typeface="+mn-lt"/>
                <a:ea typeface="+mn-ea"/>
                <a:cs typeface="+mn-cs"/>
              </a:rPr>
              <a:t> distribution to all 2530members, a 30% responses rate was obtained</a:t>
            </a:r>
          </a:p>
          <a:p>
            <a:endParaRPr lang="en-AU" sz="1600" b="1" i="1" kern="1200" baseline="0" dirty="0" smtClean="0">
              <a:solidFill>
                <a:schemeClr val="tx1"/>
              </a:solidFill>
              <a:effectLst/>
              <a:latin typeface="+mn-lt"/>
              <a:ea typeface="+mn-ea"/>
              <a:cs typeface="+mn-cs"/>
            </a:endParaRPr>
          </a:p>
          <a:p>
            <a:r>
              <a:rPr lang="en-AU" sz="1600" b="1" i="1" kern="1200" baseline="0" dirty="0" smtClean="0">
                <a:solidFill>
                  <a:schemeClr val="tx1"/>
                </a:solidFill>
                <a:effectLst/>
                <a:latin typeface="+mn-lt"/>
                <a:ea typeface="+mn-ea"/>
                <a:cs typeface="+mn-cs"/>
              </a:rPr>
              <a:t>This table reveals the d</a:t>
            </a:r>
            <a:r>
              <a:rPr lang="en-AU" sz="1600" b="1" i="1" kern="1200" dirty="0" smtClean="0">
                <a:solidFill>
                  <a:schemeClr val="tx1"/>
                </a:solidFill>
                <a:effectLst/>
                <a:latin typeface="+mn-lt"/>
                <a:ea typeface="+mn-ea"/>
                <a:cs typeface="+mn-cs"/>
              </a:rPr>
              <a:t>emographics from</a:t>
            </a:r>
            <a:r>
              <a:rPr lang="en-AU" sz="1600" b="1" i="1" kern="1200" baseline="0" dirty="0" smtClean="0">
                <a:solidFill>
                  <a:schemeClr val="tx1"/>
                </a:solidFill>
                <a:effectLst/>
                <a:latin typeface="+mn-lt"/>
                <a:ea typeface="+mn-ea"/>
                <a:cs typeface="+mn-cs"/>
              </a:rPr>
              <a:t> my membership survey </a:t>
            </a:r>
          </a:p>
          <a:p>
            <a:endParaRPr lang="en-AU" sz="1600" b="1" i="1" kern="1200" dirty="0" smtClean="0">
              <a:solidFill>
                <a:schemeClr val="tx1"/>
              </a:solidFill>
              <a:effectLst/>
              <a:latin typeface="+mn-lt"/>
              <a:ea typeface="+mn-ea"/>
              <a:cs typeface="+mn-cs"/>
            </a:endParaRPr>
          </a:p>
          <a:p>
            <a:r>
              <a:rPr lang="en-AU" sz="1600" b="1" i="1" kern="1200" dirty="0" smtClean="0">
                <a:solidFill>
                  <a:schemeClr val="tx1"/>
                </a:solidFill>
                <a:effectLst/>
                <a:latin typeface="+mn-lt"/>
                <a:ea typeface="+mn-ea"/>
                <a:cs typeface="+mn-cs"/>
              </a:rPr>
              <a:t>Not perfectly sample – slight overrepresentatio</a:t>
            </a:r>
            <a:r>
              <a:rPr lang="en-AU" sz="1600" b="1" i="1" kern="1200" baseline="0" dirty="0" smtClean="0">
                <a:solidFill>
                  <a:schemeClr val="tx1"/>
                </a:solidFill>
                <a:effectLst/>
                <a:latin typeface="+mn-lt"/>
                <a:ea typeface="+mn-ea"/>
                <a:cs typeface="+mn-cs"/>
              </a:rPr>
              <a:t>n of female responders but does show a proportionate representation of trainee and specialists responders </a:t>
            </a:r>
            <a:endParaRPr lang="en-AU" sz="1600" b="1" i="1"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is-IS" sz="1200" kern="1200" dirty="0" smtClean="0">
                <a:solidFill>
                  <a:schemeClr val="tx1"/>
                </a:solidFill>
                <a:effectLst/>
                <a:latin typeface="+mn-lt"/>
                <a:ea typeface="+mn-ea"/>
                <a:cs typeface="+mn-cs"/>
              </a:rPr>
              <a:t>….</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responder sample is however not perfectly representative of RANZCOG membership gender, with a statistically significant greater proportion of female responders than RANZCOG female members (</a:t>
            </a:r>
            <a:r>
              <a:rPr lang="en-AU" sz="1200" i="1" kern="1200" dirty="0" smtClean="0">
                <a:solidFill>
                  <a:schemeClr val="tx1"/>
                </a:solidFill>
                <a:effectLst/>
                <a:latin typeface="+mn-lt"/>
                <a:ea typeface="+mn-ea"/>
                <a:cs typeface="+mn-cs"/>
              </a:rPr>
              <a:t>p</a:t>
            </a:r>
            <a:r>
              <a:rPr lang="en-AU" sz="1200" kern="1200" dirty="0" smtClean="0">
                <a:solidFill>
                  <a:schemeClr val="tx1"/>
                </a:solidFill>
                <a:effectLst/>
                <a:latin typeface="+mn-lt"/>
                <a:ea typeface="+mn-ea"/>
                <a:cs typeface="+mn-cs"/>
              </a:rPr>
              <a:t>=0.0079).</a:t>
            </a:r>
            <a:r>
              <a:rPr lang="en-AU" dirty="0" smtClean="0">
                <a:effectLst/>
              </a:rPr>
              <a:t> </a:t>
            </a:r>
            <a:endParaRPr lang="en-US" b="1" dirty="0"/>
          </a:p>
        </p:txBody>
      </p:sp>
      <p:sp>
        <p:nvSpPr>
          <p:cNvPr id="4" name="Slide Number Placeholder 3"/>
          <p:cNvSpPr>
            <a:spLocks noGrp="1"/>
          </p:cNvSpPr>
          <p:nvPr>
            <p:ph type="sldNum" sz="quarter" idx="10"/>
          </p:nvPr>
        </p:nvSpPr>
        <p:spPr/>
        <p:txBody>
          <a:bodyPr/>
          <a:lstStyle/>
          <a:p>
            <a:fld id="{54C4FDE5-9E35-434A-A10F-0831A78C5029}" type="slidenum">
              <a:rPr lang="en-US" smtClean="0"/>
              <a:t>13</a:t>
            </a:fld>
            <a:endParaRPr lang="en-US"/>
          </a:p>
        </p:txBody>
      </p:sp>
    </p:spTree>
    <p:extLst>
      <p:ext uri="{BB962C8B-B14F-4D97-AF65-F5344CB8AC3E}">
        <p14:creationId xmlns:p14="http://schemas.microsoft.com/office/powerpoint/2010/main" val="2896013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600" b="1" i="1" baseline="0" dirty="0" smtClean="0"/>
              <a:t>Within the section of leadership - female responders reported lower rates of leadership with all institutions, but desired higher levels of leadership </a:t>
            </a:r>
          </a:p>
        </p:txBody>
      </p:sp>
      <p:sp>
        <p:nvSpPr>
          <p:cNvPr id="4" name="Slide Number Placeholder 3"/>
          <p:cNvSpPr>
            <a:spLocks noGrp="1"/>
          </p:cNvSpPr>
          <p:nvPr>
            <p:ph type="sldNum" sz="quarter" idx="10"/>
          </p:nvPr>
        </p:nvSpPr>
        <p:spPr/>
        <p:txBody>
          <a:bodyPr/>
          <a:lstStyle/>
          <a:p>
            <a:fld id="{54C4FDE5-9E35-434A-A10F-0831A78C5029}" type="slidenum">
              <a:rPr lang="en-US" smtClean="0"/>
              <a:t>14</a:t>
            </a:fld>
            <a:endParaRPr lang="en-US"/>
          </a:p>
        </p:txBody>
      </p:sp>
    </p:spTree>
    <p:extLst>
      <p:ext uri="{BB962C8B-B14F-4D97-AF65-F5344CB8AC3E}">
        <p14:creationId xmlns:p14="http://schemas.microsoft.com/office/powerpoint/2010/main" val="2896013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600" b="1" i="1" baseline="0" dirty="0" smtClean="0"/>
              <a:t>From the 8 listed barriers to leadership, females responders ranked all higher than male responder  - except for lack of interest </a:t>
            </a:r>
          </a:p>
          <a:p>
            <a:endParaRPr lang="en-US" sz="1600" b="1" i="1" baseline="0" dirty="0" smtClean="0"/>
          </a:p>
          <a:p>
            <a:r>
              <a:rPr lang="en-US" sz="1600" b="1" i="1" baseline="0" dirty="0" smtClean="0"/>
              <a:t>With the most chosen amongst males and females being available time, family commitments and personal energy </a:t>
            </a:r>
          </a:p>
          <a:p>
            <a:endParaRPr lang="en-US" sz="1600" b="1" i="1" baseline="0" dirty="0" smtClean="0"/>
          </a:p>
        </p:txBody>
      </p:sp>
      <p:sp>
        <p:nvSpPr>
          <p:cNvPr id="4" name="Slide Number Placeholder 3"/>
          <p:cNvSpPr>
            <a:spLocks noGrp="1"/>
          </p:cNvSpPr>
          <p:nvPr>
            <p:ph type="sldNum" sz="quarter" idx="10"/>
          </p:nvPr>
        </p:nvSpPr>
        <p:spPr/>
        <p:txBody>
          <a:bodyPr/>
          <a:lstStyle/>
          <a:p>
            <a:fld id="{54C4FDE5-9E35-434A-A10F-0831A78C5029}" type="slidenum">
              <a:rPr lang="en-US" smtClean="0"/>
              <a:t>15</a:t>
            </a:fld>
            <a:endParaRPr lang="en-US"/>
          </a:p>
        </p:txBody>
      </p:sp>
    </p:spTree>
    <p:extLst>
      <p:ext uri="{BB962C8B-B14F-4D97-AF65-F5344CB8AC3E}">
        <p14:creationId xmlns:p14="http://schemas.microsoft.com/office/powerpoint/2010/main" val="2896013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600" b="1" i="1" kern="1200" dirty="0" smtClean="0">
                <a:solidFill>
                  <a:schemeClr val="tx1"/>
                </a:solidFill>
                <a:effectLst/>
                <a:latin typeface="+mn-lt"/>
                <a:ea typeface="+mn-ea"/>
                <a:cs typeface="+mn-cs"/>
              </a:rPr>
              <a:t>Within</a:t>
            </a:r>
            <a:r>
              <a:rPr lang="en-AU" sz="1600" b="1" i="1" kern="1200" baseline="0" dirty="0" smtClean="0">
                <a:solidFill>
                  <a:schemeClr val="tx1"/>
                </a:solidFill>
                <a:effectLst/>
                <a:latin typeface="+mn-lt"/>
                <a:ea typeface="+mn-ea"/>
                <a:cs typeface="+mn-cs"/>
              </a:rPr>
              <a:t> f</a:t>
            </a:r>
            <a:r>
              <a:rPr lang="en-AU" sz="1600" b="1" i="1" kern="1200" dirty="0" smtClean="0">
                <a:solidFill>
                  <a:schemeClr val="tx1"/>
                </a:solidFill>
                <a:effectLst/>
                <a:latin typeface="+mn-lt"/>
                <a:ea typeface="+mn-ea"/>
                <a:cs typeface="+mn-cs"/>
              </a:rPr>
              <a:t>ree text responses</a:t>
            </a:r>
            <a:r>
              <a:rPr lang="en-AU" sz="1600" b="1" i="1" kern="1200" baseline="0" dirty="0" smtClean="0">
                <a:solidFill>
                  <a:schemeClr val="tx1"/>
                </a:solidFill>
                <a:effectLst/>
                <a:latin typeface="+mn-lt"/>
                <a:ea typeface="+mn-ea"/>
                <a:cs typeface="+mn-cs"/>
              </a:rPr>
              <a:t> on O&amp;G leadership, the dominant theme was that of ‘leadership barriers’ </a:t>
            </a:r>
          </a:p>
          <a:p>
            <a:pPr marL="171450" marR="0" lvl="1" indent="-171450" algn="l" defTabSz="457200" rtl="0" eaLnBrk="1" fontAlgn="auto" latinLnBrk="0" hangingPunct="1">
              <a:lnSpc>
                <a:spcPct val="100000"/>
              </a:lnSpc>
              <a:spcBef>
                <a:spcPts val="0"/>
              </a:spcBef>
              <a:spcAft>
                <a:spcPts val="0"/>
              </a:spcAft>
              <a:buClrTx/>
              <a:buSzTx/>
              <a:buFontTx/>
              <a:buChar char="-"/>
              <a:tabLst/>
              <a:defRPr/>
            </a:pPr>
            <a:r>
              <a:rPr lang="en-AU" sz="1600" b="1" i="1" kern="1200" baseline="0" dirty="0" smtClean="0">
                <a:solidFill>
                  <a:schemeClr val="tx1"/>
                </a:solidFill>
                <a:effectLst/>
                <a:latin typeface="+mn-lt"/>
                <a:ea typeface="+mn-ea"/>
                <a:cs typeface="+mn-cs"/>
              </a:rPr>
              <a:t>With this theme were the </a:t>
            </a:r>
            <a:r>
              <a:rPr lang="en-US" sz="1600" b="1" i="1" baseline="0" dirty="0" smtClean="0"/>
              <a:t>sub-themes of </a:t>
            </a:r>
            <a:r>
              <a:rPr lang="en-US" sz="1600" b="1" i="1" dirty="0" smtClean="0"/>
              <a:t>disillusionment, time &amp; financial barriers, gender barriers, ‘learning leadership’</a:t>
            </a:r>
            <a:r>
              <a:rPr lang="en-US" sz="1600" b="1" i="1" baseline="0" dirty="0" smtClean="0"/>
              <a:t> amongst female responders </a:t>
            </a:r>
          </a:p>
          <a:p>
            <a:pPr marL="171450" marR="0" lvl="1" indent="-171450" algn="l" defTabSz="457200" rtl="0" eaLnBrk="1" fontAlgn="auto" latinLnBrk="0" hangingPunct="1">
              <a:lnSpc>
                <a:spcPct val="100000"/>
              </a:lnSpc>
              <a:spcBef>
                <a:spcPts val="0"/>
              </a:spcBef>
              <a:spcAft>
                <a:spcPts val="0"/>
              </a:spcAft>
              <a:buClrTx/>
              <a:buSzTx/>
              <a:buFontTx/>
              <a:buChar char="-"/>
              <a:tabLst/>
              <a:defRPr/>
            </a:pPr>
            <a:r>
              <a:rPr lang="en-US" sz="1600" b="1" i="1" baseline="0" dirty="0" smtClean="0"/>
              <a:t>AND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1600" b="1" i="1" dirty="0" smtClean="0"/>
              <a:t>- disillusionment, time &amp; financial barriers, ‘learning leadership’, ‘changing of the guard</a:t>
            </a:r>
            <a:r>
              <a:rPr lang="en-US" sz="1600" b="1" i="1" baseline="0" dirty="0" smtClean="0"/>
              <a:t>’ amongst male responders </a:t>
            </a:r>
            <a:endParaRPr lang="en-US" sz="1600" b="1" i="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AU" sz="16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is-IS" sz="1600" kern="1200" dirty="0" smtClean="0">
                <a:solidFill>
                  <a:schemeClr val="tx1"/>
                </a:solidFill>
                <a:effectLst/>
                <a:latin typeface="+mn-lt"/>
                <a:ea typeface="+mn-ea"/>
                <a:cs typeface="+mn-cs"/>
              </a:rPr>
              <a:t>….</a:t>
            </a:r>
            <a:endParaRPr lang="en-AU" sz="16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FEMALES</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Within this theme of ‘leadership barriers’, subthemes of ‘disillusionment’ (40% of responses), ‘financial and time’ barriers (27% of responses), and ‘gender barriers’ (22% of responses), and ‘learning leadership’ (13% of responses),  were present. </a:t>
            </a:r>
          </a:p>
          <a:p>
            <a:endParaRPr lang="en-US" baseline="0" dirty="0" smtClean="0"/>
          </a:p>
          <a:p>
            <a:r>
              <a:rPr lang="en-US" baseline="0" dirty="0" smtClean="0"/>
              <a:t>MALES </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Within this theme ‘barriers to leadership’, the subthemes of ‘disillusionment’ (60%) ,‘financial and time barriers’ (22% of responses), and ‘learning leadership’ (19%) predominated. No male responders commented on ‘gender bias’ as a barrier to leadership. </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indent="0">
              <a:buNone/>
            </a:pPr>
            <a:endParaRPr lang="en-US" sz="1400" dirty="0" smtClean="0"/>
          </a:p>
          <a:p>
            <a:pPr marL="0" indent="0">
              <a:buNone/>
            </a:pPr>
            <a:r>
              <a:rPr lang="en-AU" sz="1200" i="1" dirty="0" smtClean="0"/>
              <a:t>‘RANZCOG leadership seems most interested in their own views and their colleagues pockets, not what is best for women. Also no respect for views of members’ (F, 50+, Australia)</a:t>
            </a:r>
            <a:r>
              <a:rPr lang="en-AU" sz="1200" dirty="0" smtClean="0"/>
              <a:t> </a:t>
            </a:r>
            <a:r>
              <a:rPr lang="en-AU" sz="1200" b="1" dirty="0" smtClean="0"/>
              <a:t>and</a:t>
            </a:r>
            <a:r>
              <a:rPr lang="en-AU" sz="1200" dirty="0" smtClean="0"/>
              <a:t> ‘</a:t>
            </a:r>
            <a:r>
              <a:rPr lang="en-AU" sz="1200" i="1" dirty="0" smtClean="0"/>
              <a:t>very large time commitment involved in RANZCOG leadership, which incurs opportunity cost (lost income from paid work) or impacts on family time’ (F, 40+, Australia</a:t>
            </a:r>
            <a:r>
              <a:rPr lang="en-AU" sz="1200" dirty="0" smtClean="0"/>
              <a:t>) </a:t>
            </a:r>
          </a:p>
          <a:p>
            <a:pPr marL="0" indent="0">
              <a:buNone/>
            </a:pPr>
            <a:endParaRPr lang="en-AU" sz="1200" dirty="0" smtClean="0"/>
          </a:p>
          <a:p>
            <a:pPr marL="0" indent="0">
              <a:buNone/>
            </a:pPr>
            <a:endParaRPr lang="en-AU" sz="1000" dirty="0" smtClean="0"/>
          </a:p>
          <a:p>
            <a:pPr marL="0" indent="0">
              <a:buNone/>
            </a:pPr>
            <a:r>
              <a:rPr lang="en-AU" sz="1200" dirty="0" smtClean="0"/>
              <a:t>‘</a:t>
            </a:r>
            <a:r>
              <a:rPr lang="en-AU" sz="1200" i="1" dirty="0" smtClean="0"/>
              <a:t>RANZCOG has elections that have a set pattern of ascendancy in a rigid old boys network that prevents other from outside joining and progressing through the ranks</a:t>
            </a:r>
            <a:r>
              <a:rPr lang="en-AU" sz="1200" dirty="0" smtClean="0"/>
              <a:t>’ (M, 40+, Australia) </a:t>
            </a:r>
            <a:r>
              <a:rPr lang="en-AU" sz="1200" b="1" dirty="0" smtClean="0"/>
              <a:t>and</a:t>
            </a:r>
            <a:r>
              <a:rPr lang="en-AU" sz="1200" dirty="0" smtClean="0"/>
              <a:t> ‘</a:t>
            </a:r>
            <a:r>
              <a:rPr lang="en-AU" sz="1200" i="1" dirty="0" smtClean="0"/>
              <a:t>under paid and under appreciated’ (M, 60+, Australia)</a:t>
            </a:r>
            <a:r>
              <a:rPr lang="en-AU" sz="1200" dirty="0" smtClean="0"/>
              <a:t> </a:t>
            </a:r>
          </a:p>
          <a:p>
            <a:pPr marL="0" indent="0">
              <a:buNone/>
            </a:pPr>
            <a:endParaRPr lang="en-AU"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54C4FDE5-9E35-434A-A10F-0831A78C5029}" type="slidenum">
              <a:rPr lang="en-US" smtClean="0"/>
              <a:t>16</a:t>
            </a:fld>
            <a:endParaRPr lang="en-US"/>
          </a:p>
        </p:txBody>
      </p:sp>
    </p:spTree>
    <p:extLst>
      <p:ext uri="{BB962C8B-B14F-4D97-AF65-F5344CB8AC3E}">
        <p14:creationId xmlns:p14="http://schemas.microsoft.com/office/powerpoint/2010/main" val="2896013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i="1" dirty="0" smtClean="0"/>
              <a:t>Gender</a:t>
            </a:r>
            <a:r>
              <a:rPr lang="en-US" sz="1600" b="1" i="1" baseline="0" dirty="0" smtClean="0"/>
              <a:t> bias was reported by 58% of responders, with a SS higher rate among female responders </a:t>
            </a:r>
          </a:p>
          <a:p>
            <a:endParaRPr lang="en-US" dirty="0"/>
          </a:p>
        </p:txBody>
      </p:sp>
      <p:sp>
        <p:nvSpPr>
          <p:cNvPr id="4" name="Slide Number Placeholder 3"/>
          <p:cNvSpPr>
            <a:spLocks noGrp="1"/>
          </p:cNvSpPr>
          <p:nvPr>
            <p:ph type="sldNum" sz="quarter" idx="10"/>
          </p:nvPr>
        </p:nvSpPr>
        <p:spPr/>
        <p:txBody>
          <a:bodyPr/>
          <a:lstStyle/>
          <a:p>
            <a:fld id="{54C4FDE5-9E35-434A-A10F-0831A78C5029}" type="slidenum">
              <a:rPr lang="en-US" smtClean="0"/>
              <a:t>17</a:t>
            </a:fld>
            <a:endParaRPr lang="en-US"/>
          </a:p>
        </p:txBody>
      </p:sp>
    </p:spTree>
    <p:extLst>
      <p:ext uri="{BB962C8B-B14F-4D97-AF65-F5344CB8AC3E}">
        <p14:creationId xmlns:p14="http://schemas.microsoft.com/office/powerpoint/2010/main" val="53303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i="1" dirty="0" smtClean="0"/>
              <a:t>Lack</a:t>
            </a:r>
            <a:r>
              <a:rPr lang="en-US" sz="1600" b="1" i="1" baseline="0" dirty="0" smtClean="0"/>
              <a:t> of consideration for family, lack of mentoring, and others perceiving less capability due to gender – were ranked as the top 3 barriers for female responders with regards to gender bias </a:t>
            </a:r>
          </a:p>
          <a:p>
            <a:endParaRPr lang="en-US" sz="1600" b="1" i="1" baseline="0" dirty="0" smtClean="0"/>
          </a:p>
          <a:p>
            <a:r>
              <a:rPr lang="en-US" sz="1600" b="1" i="1" baseline="0" dirty="0" smtClean="0"/>
              <a:t>‘NONE’ to gender bias ranked as the top barrier for male responders </a:t>
            </a:r>
            <a:endParaRPr lang="en-US" sz="1600" b="1" i="1" dirty="0"/>
          </a:p>
        </p:txBody>
      </p:sp>
      <p:sp>
        <p:nvSpPr>
          <p:cNvPr id="4" name="Slide Number Placeholder 3"/>
          <p:cNvSpPr>
            <a:spLocks noGrp="1"/>
          </p:cNvSpPr>
          <p:nvPr>
            <p:ph type="sldNum" sz="quarter" idx="10"/>
          </p:nvPr>
        </p:nvSpPr>
        <p:spPr/>
        <p:txBody>
          <a:bodyPr/>
          <a:lstStyle/>
          <a:p>
            <a:fld id="{54C4FDE5-9E35-434A-A10F-0831A78C5029}" type="slidenum">
              <a:rPr lang="en-US" smtClean="0"/>
              <a:t>18</a:t>
            </a:fld>
            <a:endParaRPr lang="en-US"/>
          </a:p>
        </p:txBody>
      </p:sp>
    </p:spTree>
    <p:extLst>
      <p:ext uri="{BB962C8B-B14F-4D97-AF65-F5344CB8AC3E}">
        <p14:creationId xmlns:p14="http://schemas.microsoft.com/office/powerpoint/2010/main" val="1382321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600" b="1" i="1" kern="1200" dirty="0" smtClean="0">
                <a:solidFill>
                  <a:schemeClr val="tx1"/>
                </a:solidFill>
                <a:effectLst/>
                <a:latin typeface="+mn-lt"/>
                <a:ea typeface="+mn-ea"/>
                <a:cs typeface="+mn-cs"/>
              </a:rPr>
              <a:t>Within</a:t>
            </a:r>
            <a:r>
              <a:rPr lang="en-AU" sz="1600" b="1" i="1" kern="1200" baseline="0" dirty="0" smtClean="0">
                <a:solidFill>
                  <a:schemeClr val="tx1"/>
                </a:solidFill>
                <a:effectLst/>
                <a:latin typeface="+mn-lt"/>
                <a:ea typeface="+mn-ea"/>
                <a:cs typeface="+mn-cs"/>
              </a:rPr>
              <a:t> f</a:t>
            </a:r>
            <a:r>
              <a:rPr lang="en-AU" sz="1600" b="1" i="1" kern="1200" dirty="0" smtClean="0">
                <a:solidFill>
                  <a:schemeClr val="tx1"/>
                </a:solidFill>
                <a:effectLst/>
                <a:latin typeface="+mn-lt"/>
                <a:ea typeface="+mn-ea"/>
                <a:cs typeface="+mn-cs"/>
              </a:rPr>
              <a:t>ree text responses</a:t>
            </a:r>
            <a:r>
              <a:rPr lang="en-AU" sz="1600" b="1" i="1" kern="1200" baseline="0" dirty="0" smtClean="0">
                <a:solidFill>
                  <a:schemeClr val="tx1"/>
                </a:solidFill>
                <a:effectLst/>
                <a:latin typeface="+mn-lt"/>
                <a:ea typeface="+mn-ea"/>
                <a:cs typeface="+mn-cs"/>
              </a:rPr>
              <a:t> on gender bias, the dominant theme was ‘gender bias is present’ </a:t>
            </a:r>
          </a:p>
          <a:p>
            <a:pPr marL="171450" marR="0" lvl="1" indent="-171450" algn="l" defTabSz="457200" rtl="0" eaLnBrk="1" fontAlgn="auto" latinLnBrk="0" hangingPunct="1">
              <a:lnSpc>
                <a:spcPct val="100000"/>
              </a:lnSpc>
              <a:spcBef>
                <a:spcPts val="0"/>
              </a:spcBef>
              <a:spcAft>
                <a:spcPts val="0"/>
              </a:spcAft>
              <a:buClrTx/>
              <a:buSzTx/>
              <a:buFontTx/>
              <a:buChar char="-"/>
              <a:tabLst/>
              <a:defRPr/>
            </a:pPr>
            <a:r>
              <a:rPr lang="en-AU" sz="1600" b="1" i="1" kern="1200" baseline="0" dirty="0" smtClean="0">
                <a:solidFill>
                  <a:schemeClr val="tx1"/>
                </a:solidFill>
                <a:effectLst/>
                <a:latin typeface="+mn-lt"/>
                <a:ea typeface="+mn-ea"/>
                <a:cs typeface="+mn-cs"/>
              </a:rPr>
              <a:t>Within this were the </a:t>
            </a:r>
            <a:r>
              <a:rPr lang="en-US" sz="1600" b="1" i="1" baseline="0" dirty="0" smtClean="0"/>
              <a:t>sub-themes of </a:t>
            </a:r>
            <a:r>
              <a:rPr lang="en-US" sz="1600" dirty="0" smtClean="0"/>
              <a:t>‘less capable surgically’ and ‘pregnancy &amp; parenting’ </a:t>
            </a:r>
            <a:r>
              <a:rPr lang="en-US" sz="1600" b="1" i="1" baseline="0" dirty="0" smtClean="0"/>
              <a:t>amongst female responders </a:t>
            </a:r>
          </a:p>
          <a:p>
            <a:pPr marL="171450" marR="0" lvl="1" indent="-171450" algn="l" defTabSz="457200" rtl="0" eaLnBrk="1" fontAlgn="auto" latinLnBrk="0" hangingPunct="1">
              <a:lnSpc>
                <a:spcPct val="100000"/>
              </a:lnSpc>
              <a:spcBef>
                <a:spcPts val="0"/>
              </a:spcBef>
              <a:spcAft>
                <a:spcPts val="0"/>
              </a:spcAft>
              <a:buClrTx/>
              <a:buSzTx/>
              <a:buFontTx/>
              <a:buChar char="-"/>
              <a:tabLst/>
              <a:defRPr/>
            </a:pPr>
            <a:r>
              <a:rPr lang="en-US" sz="1600" b="1" i="1" baseline="0" dirty="0" smtClean="0"/>
              <a:t>AND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1600" b="1" i="1" dirty="0" smtClean="0"/>
              <a:t>- ‘</a:t>
            </a:r>
            <a:r>
              <a:rPr lang="en-US" sz="1600" b="1" i="1" baseline="0" dirty="0" smtClean="0"/>
              <a:t> ‘</a:t>
            </a:r>
            <a:r>
              <a:rPr lang="en-US" sz="1600" dirty="0" smtClean="0"/>
              <a:t>our specialty risks </a:t>
            </a:r>
            <a:r>
              <a:rPr lang="en-AU" sz="1600" dirty="0" smtClean="0"/>
              <a:t>male discrimination’ </a:t>
            </a:r>
            <a:r>
              <a:rPr lang="en-US" sz="1600" b="1" i="1" baseline="0" dirty="0" smtClean="0"/>
              <a:t>amongst male responders </a:t>
            </a:r>
            <a:endParaRPr lang="en-US" sz="1600" b="1" i="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is-IS" sz="1200" kern="1200" dirty="0" smtClean="0">
                <a:solidFill>
                  <a:schemeClr val="tx1"/>
                </a:solidFill>
                <a:effectLst/>
                <a:latin typeface="+mn-lt"/>
                <a:ea typeface="+mn-ea"/>
                <a:cs typeface="+mn-cs"/>
              </a:rPr>
              <a:t>…..</a:t>
            </a:r>
            <a:endParaRPr lang="en-A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FEMALES</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‘female gender bias </a:t>
            </a:r>
            <a:r>
              <a:rPr lang="en-AU" sz="1200" i="1" kern="1200" dirty="0" smtClean="0">
                <a:solidFill>
                  <a:schemeClr val="tx1"/>
                </a:solidFill>
                <a:effectLst/>
                <a:latin typeface="+mn-lt"/>
                <a:ea typeface="+mn-ea"/>
                <a:cs typeface="+mn-cs"/>
              </a:rPr>
              <a:t>is </a:t>
            </a:r>
            <a:r>
              <a:rPr lang="en-AU" sz="1200" kern="1200" dirty="0" smtClean="0">
                <a:solidFill>
                  <a:schemeClr val="tx1"/>
                </a:solidFill>
                <a:effectLst/>
                <a:latin typeface="+mn-lt"/>
                <a:ea typeface="+mn-ea"/>
                <a:cs typeface="+mn-cs"/>
              </a:rPr>
              <a:t>present’ (57%). Fourteen percent (14%</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of responders indicated they did not believe gender bias existed, either in their own setting (33.3%) or in the broader speciality (66.6%). </a:t>
            </a:r>
          </a:p>
          <a:p>
            <a:endParaRPr lang="en-US" baseline="0" dirty="0" smtClean="0"/>
          </a:p>
          <a:p>
            <a:r>
              <a:rPr lang="en-US" baseline="0" dirty="0" smtClean="0"/>
              <a:t>MALES </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Eighteen percent (18%) of responders indicated that they did not believe gender bias existed. </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i="1" dirty="0" smtClean="0"/>
              <a:t>‘There are lesser credentialed men getting positions of leadership and career pathways mapped out for them on the basis of nepotism old school networks and gender bias all the time’ (</a:t>
            </a:r>
            <a:r>
              <a:rPr lang="en-AU" sz="1200" dirty="0" smtClean="0"/>
              <a:t>F, 40+, Australia</a:t>
            </a:r>
            <a:r>
              <a:rPr lang="en-AU" sz="1200" i="1" dirty="0" smtClean="0"/>
              <a:t>) </a:t>
            </a:r>
            <a:r>
              <a:rPr lang="en-AU" sz="1200" b="1" dirty="0" smtClean="0"/>
              <a:t>and</a:t>
            </a:r>
            <a:r>
              <a:rPr lang="en-AU" sz="1200" dirty="0" smtClean="0"/>
              <a:t> </a:t>
            </a:r>
            <a:r>
              <a:rPr lang="en-AU" sz="1200" i="1" dirty="0" smtClean="0"/>
              <a:t>‘didn't’ find this to be an issue until I started being seriously interested in complex gynae surgery. Then came across perceptions about how I would not be as good after I had kids’(F, 30+, New Zealand)</a:t>
            </a:r>
            <a:r>
              <a:rPr lang="en-AU" sz="120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sz="1200" i="1" dirty="0" smtClean="0"/>
              <a:t>With less men in the workforce I see more bias to men than the opposite traditional gender bias of previous years</a:t>
            </a:r>
            <a:r>
              <a:rPr lang="en-AU" sz="1200" dirty="0" smtClean="0"/>
              <a:t>’ (M, 60+, overseas) </a:t>
            </a:r>
            <a:r>
              <a:rPr lang="en-AU" sz="1200" b="1" dirty="0" smtClean="0"/>
              <a:t>and</a:t>
            </a:r>
            <a:r>
              <a:rPr lang="en-AU" sz="1200" dirty="0" smtClean="0"/>
              <a:t> ‘</a:t>
            </a:r>
            <a:r>
              <a:rPr lang="en-AU" sz="1200" i="1" dirty="0" smtClean="0"/>
              <a:t>as a male, many patients choose not to or complain about seeing me’ </a:t>
            </a:r>
            <a:r>
              <a:rPr lang="en-AU" sz="1200" dirty="0" smtClean="0"/>
              <a:t>(M, 40+, Australia) </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i="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4C4FDE5-9E35-434A-A10F-0831A78C5029}" type="slidenum">
              <a:rPr lang="en-US" smtClean="0"/>
              <a:t>19</a:t>
            </a:fld>
            <a:endParaRPr lang="en-US"/>
          </a:p>
        </p:txBody>
      </p:sp>
    </p:spTree>
    <p:extLst>
      <p:ext uri="{BB962C8B-B14F-4D97-AF65-F5344CB8AC3E}">
        <p14:creationId xmlns:p14="http://schemas.microsoft.com/office/powerpoint/2010/main" val="2896013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i="1" dirty="0" smtClean="0"/>
              <a:t>Overall responders were not in favor</a:t>
            </a:r>
            <a:r>
              <a:rPr lang="en-US" sz="1600" b="1" i="1" baseline="0" dirty="0" smtClean="0"/>
              <a:t> of gender quota use, with males holding higher levels of opposition compared to female responders </a:t>
            </a:r>
          </a:p>
          <a:p>
            <a:endParaRPr lang="en-US" sz="1600" b="1" i="1" baseline="0" dirty="0" smtClean="0"/>
          </a:p>
          <a:p>
            <a:endParaRPr lang="en-US" sz="1600" b="1" i="1" dirty="0"/>
          </a:p>
        </p:txBody>
      </p:sp>
      <p:sp>
        <p:nvSpPr>
          <p:cNvPr id="4" name="Slide Number Placeholder 3"/>
          <p:cNvSpPr>
            <a:spLocks noGrp="1"/>
          </p:cNvSpPr>
          <p:nvPr>
            <p:ph type="sldNum" sz="quarter" idx="10"/>
          </p:nvPr>
        </p:nvSpPr>
        <p:spPr/>
        <p:txBody>
          <a:bodyPr/>
          <a:lstStyle/>
          <a:p>
            <a:fld id="{54C4FDE5-9E35-434A-A10F-0831A78C5029}" type="slidenum">
              <a:rPr lang="en-US" smtClean="0"/>
              <a:t>20</a:t>
            </a:fld>
            <a:endParaRPr lang="en-US"/>
          </a:p>
        </p:txBody>
      </p:sp>
    </p:spTree>
    <p:extLst>
      <p:ext uri="{BB962C8B-B14F-4D97-AF65-F5344CB8AC3E}">
        <p14:creationId xmlns:p14="http://schemas.microsoft.com/office/powerpoint/2010/main" val="237458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600" b="1" dirty="0" smtClean="0"/>
              <a:t>Start</a:t>
            </a:r>
            <a:r>
              <a:rPr lang="en-US" sz="1600" b="1" baseline="0" dirty="0" smtClean="0"/>
              <a:t> by acknowledging MY bias </a:t>
            </a:r>
          </a:p>
          <a:p>
            <a:pPr marL="171450" indent="-171450">
              <a:buFontTx/>
              <a:buChar char="-"/>
            </a:pPr>
            <a:r>
              <a:rPr lang="en-US" sz="1600" baseline="0" dirty="0" smtClean="0"/>
              <a:t>I am a feministic. I believe in equality for all</a:t>
            </a:r>
          </a:p>
          <a:p>
            <a:pPr marL="171450" indent="-171450">
              <a:buFontTx/>
              <a:buChar char="-"/>
            </a:pPr>
            <a:r>
              <a:rPr lang="en-US" sz="1600" baseline="0" dirty="0" smtClean="0"/>
              <a:t>I am the dominant gender &amp; ethnicity in my medical specialty</a:t>
            </a:r>
          </a:p>
          <a:p>
            <a:pPr marL="171450" indent="-171450">
              <a:buFontTx/>
              <a:buChar char="-"/>
            </a:pPr>
            <a:r>
              <a:rPr lang="en-US" sz="1600" baseline="0" dirty="0" smtClean="0"/>
              <a:t>I have held positions of leadership in my college </a:t>
            </a:r>
          </a:p>
          <a:p>
            <a:pPr marL="171450" indent="-171450">
              <a:buFontTx/>
              <a:buChar char="-"/>
            </a:pPr>
            <a:endParaRPr lang="en-US" sz="1600" baseline="0" dirty="0" smtClean="0"/>
          </a:p>
          <a:p>
            <a:pPr marL="171450" indent="-171450">
              <a:buFontTx/>
              <a:buChar char="-"/>
            </a:pPr>
            <a:r>
              <a:rPr lang="en-US" sz="1600" baseline="0" dirty="0" smtClean="0"/>
              <a:t>I hold my own gender bias – some explicit and some that I’m sure I don</a:t>
            </a:r>
            <a:r>
              <a:rPr lang="uk-UA" sz="1600" baseline="0" dirty="0" smtClean="0"/>
              <a:t>’</a:t>
            </a:r>
            <a:r>
              <a:rPr lang="en-US" sz="1600" baseline="0" dirty="0" smtClean="0"/>
              <a:t>t even know </a:t>
            </a:r>
          </a:p>
          <a:p>
            <a:pPr marL="171450" indent="-171450">
              <a:buFontTx/>
              <a:buChar char="-"/>
            </a:pPr>
            <a:r>
              <a:rPr lang="en-US" sz="1600" baseline="0" dirty="0" smtClean="0"/>
              <a:t>I believe gender biases can contribute to gender leadership inequality </a:t>
            </a:r>
          </a:p>
          <a:p>
            <a:pPr marL="171450" indent="-171450">
              <a:buFontTx/>
              <a:buChar char="-"/>
            </a:pPr>
            <a:r>
              <a:rPr lang="en-US" sz="1600" baseline="0" dirty="0" smtClean="0"/>
              <a:t>I believe that my college has a gender leadership gap that could be addressed</a:t>
            </a:r>
          </a:p>
          <a:p>
            <a:pPr marL="171450" indent="-171450">
              <a:buFontTx/>
              <a:buChar char="-"/>
            </a:pPr>
            <a:endParaRPr lang="en-US" sz="1600" baseline="0" dirty="0" smtClean="0"/>
          </a:p>
          <a:p>
            <a:pPr marL="0" indent="0">
              <a:buFontTx/>
              <a:buNone/>
            </a:pPr>
            <a:r>
              <a:rPr lang="en-US" sz="1600" baseline="0" dirty="0" smtClean="0"/>
              <a:t>All this leads me to the WHY of my research </a:t>
            </a:r>
          </a:p>
          <a:p>
            <a:pPr marL="0" indent="0">
              <a:buFontTx/>
              <a:buNone/>
            </a:pPr>
            <a:endParaRPr lang="en-US" sz="1600" b="0" i="0" baseline="0" dirty="0" smtClean="0"/>
          </a:p>
          <a:p>
            <a:pPr marL="0" indent="0">
              <a:buFontTx/>
              <a:buNone/>
            </a:pPr>
            <a:r>
              <a:rPr lang="en-US" sz="1600" b="1" i="1" baseline="0" dirty="0" smtClean="0"/>
              <a:t>I wanted to know what the gender leadership landscape looked like in O&amp;G in Australia and New Zealand, and what members of my specialty thought about leadership, gender biases and the use of gender quotas. </a:t>
            </a:r>
          </a:p>
          <a:p>
            <a:pPr marL="0" indent="0">
              <a:buFontTx/>
              <a:buNone/>
            </a:pPr>
            <a:endParaRPr lang="en-US" b="1" i="1" baseline="0" dirty="0" smtClean="0"/>
          </a:p>
        </p:txBody>
      </p:sp>
      <p:sp>
        <p:nvSpPr>
          <p:cNvPr id="4" name="Slide Number Placeholder 3"/>
          <p:cNvSpPr>
            <a:spLocks noGrp="1"/>
          </p:cNvSpPr>
          <p:nvPr>
            <p:ph type="sldNum" sz="quarter" idx="10"/>
          </p:nvPr>
        </p:nvSpPr>
        <p:spPr/>
        <p:txBody>
          <a:bodyPr/>
          <a:lstStyle/>
          <a:p>
            <a:fld id="{54C4FDE5-9E35-434A-A10F-0831A78C5029}" type="slidenum">
              <a:rPr lang="en-US" smtClean="0"/>
              <a:t>2</a:t>
            </a:fld>
            <a:endParaRPr lang="en-US"/>
          </a:p>
        </p:txBody>
      </p:sp>
    </p:spTree>
    <p:extLst>
      <p:ext uri="{BB962C8B-B14F-4D97-AF65-F5344CB8AC3E}">
        <p14:creationId xmlns:p14="http://schemas.microsoft.com/office/powerpoint/2010/main" val="3900881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685800" lvl="1">
              <a:buFontTx/>
              <a:buNone/>
            </a:pPr>
            <a:endParaRPr lang="en-US" sz="1600"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sz="1600" b="1" i="1" kern="1200" dirty="0" smtClean="0">
                <a:solidFill>
                  <a:schemeClr val="tx1"/>
                </a:solidFill>
                <a:effectLst/>
                <a:latin typeface="+mn-lt"/>
                <a:ea typeface="+mn-ea"/>
                <a:cs typeface="+mn-cs"/>
              </a:rPr>
              <a:t>Within</a:t>
            </a:r>
            <a:r>
              <a:rPr lang="en-AU" sz="1600" b="1" i="1" kern="1200" baseline="0" dirty="0" smtClean="0">
                <a:solidFill>
                  <a:schemeClr val="tx1"/>
                </a:solidFill>
                <a:effectLst/>
                <a:latin typeface="+mn-lt"/>
                <a:ea typeface="+mn-ea"/>
                <a:cs typeface="+mn-cs"/>
              </a:rPr>
              <a:t> the f</a:t>
            </a:r>
            <a:r>
              <a:rPr lang="en-AU" sz="1600" b="1" i="1" kern="1200" dirty="0" smtClean="0">
                <a:solidFill>
                  <a:schemeClr val="tx1"/>
                </a:solidFill>
                <a:effectLst/>
                <a:latin typeface="+mn-lt"/>
                <a:ea typeface="+mn-ea"/>
                <a:cs typeface="+mn-cs"/>
              </a:rPr>
              <a:t>ree text responses</a:t>
            </a:r>
            <a:r>
              <a:rPr lang="en-AU" sz="1600" b="1" i="1" kern="1200" baseline="0" dirty="0" smtClean="0">
                <a:solidFill>
                  <a:schemeClr val="tx1"/>
                </a:solidFill>
                <a:effectLst/>
                <a:latin typeface="+mn-lt"/>
                <a:ea typeface="+mn-ea"/>
                <a:cs typeface="+mn-cs"/>
              </a:rPr>
              <a:t> on gender quotas, the dominant theme was ‘best person for the job’ </a:t>
            </a:r>
          </a:p>
          <a:p>
            <a:pPr marL="171450" marR="0" lvl="1" indent="-171450" algn="l" defTabSz="457200" rtl="0" eaLnBrk="1" fontAlgn="auto" latinLnBrk="0" hangingPunct="1">
              <a:lnSpc>
                <a:spcPct val="100000"/>
              </a:lnSpc>
              <a:spcBef>
                <a:spcPts val="0"/>
              </a:spcBef>
              <a:spcAft>
                <a:spcPts val="0"/>
              </a:spcAft>
              <a:buClrTx/>
              <a:buSzTx/>
              <a:buFontTx/>
              <a:buChar char="-"/>
              <a:tabLst/>
              <a:defRPr/>
            </a:pPr>
            <a:r>
              <a:rPr lang="en-AU" sz="1600" b="1" i="1" kern="1200" baseline="0" dirty="0" smtClean="0">
                <a:solidFill>
                  <a:schemeClr val="tx1"/>
                </a:solidFill>
                <a:effectLst/>
                <a:latin typeface="+mn-lt"/>
                <a:ea typeface="+mn-ea"/>
                <a:cs typeface="+mn-cs"/>
              </a:rPr>
              <a:t>With </a:t>
            </a:r>
            <a:r>
              <a:rPr lang="en-US" sz="1600" b="1" i="1" baseline="0" dirty="0" smtClean="0"/>
              <a:t>sub-themes of </a:t>
            </a:r>
            <a:r>
              <a:rPr lang="en-US" sz="1600" dirty="0" smtClean="0"/>
              <a:t>‘merit</a:t>
            </a:r>
            <a:r>
              <a:rPr lang="en-US" sz="1600" baseline="0" dirty="0" smtClean="0"/>
              <a:t> and the pipeline present for both</a:t>
            </a:r>
            <a:r>
              <a:rPr lang="en-US" sz="1600" dirty="0" smtClean="0"/>
              <a:t>’ </a:t>
            </a:r>
            <a:r>
              <a:rPr lang="en-US" sz="1600" b="1" i="1" baseline="0" dirty="0" smtClean="0"/>
              <a:t>female &amp; male responders </a:t>
            </a:r>
          </a:p>
          <a:p>
            <a:pPr marL="171450" marR="0" lvl="1" indent="-171450" algn="l" defTabSz="457200" rtl="0" eaLnBrk="1" fontAlgn="auto" latinLnBrk="0" hangingPunct="1">
              <a:lnSpc>
                <a:spcPct val="100000"/>
              </a:lnSpc>
              <a:spcBef>
                <a:spcPts val="0"/>
              </a:spcBef>
              <a:spcAft>
                <a:spcPts val="0"/>
              </a:spcAft>
              <a:buClrTx/>
              <a:buSzTx/>
              <a:buFontTx/>
              <a:buChar char="-"/>
              <a:tabLst/>
              <a:defRPr/>
            </a:pPr>
            <a:endParaRPr lang="en-US" sz="1600" b="1" i="1" baseline="0" dirty="0" smtClean="0"/>
          </a:p>
          <a:p>
            <a:pPr marL="171450" marR="0" lvl="1" indent="-171450" algn="l" defTabSz="457200" rtl="0" eaLnBrk="1" fontAlgn="auto" latinLnBrk="0" hangingPunct="1">
              <a:lnSpc>
                <a:spcPct val="100000"/>
              </a:lnSpc>
              <a:spcBef>
                <a:spcPts val="0"/>
              </a:spcBef>
              <a:spcAft>
                <a:spcPts val="0"/>
              </a:spcAft>
              <a:buClrTx/>
              <a:buSzTx/>
              <a:buFontTx/>
              <a:buChar char="-"/>
              <a:tabLst/>
              <a:defRPr/>
            </a:pPr>
            <a:r>
              <a:rPr lang="en-US" sz="1600" b="1" i="1" baseline="0" dirty="0" smtClean="0"/>
              <a:t>** Within gender these free text response – CONTEXT played an extremely important role </a:t>
            </a:r>
          </a:p>
          <a:p>
            <a:pPr marL="628650" marR="0" lvl="2" indent="-171450" algn="l" defTabSz="457200" rtl="0" eaLnBrk="1" fontAlgn="auto" latinLnBrk="0" hangingPunct="1">
              <a:lnSpc>
                <a:spcPct val="100000"/>
              </a:lnSpc>
              <a:spcBef>
                <a:spcPts val="0"/>
              </a:spcBef>
              <a:spcAft>
                <a:spcPts val="0"/>
              </a:spcAft>
              <a:buClrTx/>
              <a:buSzTx/>
              <a:buFontTx/>
              <a:buChar char="-"/>
              <a:tabLst/>
              <a:defRPr/>
            </a:pPr>
            <a:r>
              <a:rPr lang="en-US" sz="1600" b="1" i="1" baseline="0" dirty="0" smtClean="0"/>
              <a:t>20% of those opposed to quotas use acknowledging their lack of awareness of current gender leadership status or knowledge on gender barriers – if present then maybe this should be considered. </a:t>
            </a:r>
          </a:p>
          <a:p>
            <a:pPr marL="628650" marR="0" lvl="2" indent="-171450" algn="l" defTabSz="457200" rtl="0" eaLnBrk="1" fontAlgn="auto" latinLnBrk="0" hangingPunct="1">
              <a:lnSpc>
                <a:spcPct val="100000"/>
              </a:lnSpc>
              <a:spcBef>
                <a:spcPts val="0"/>
              </a:spcBef>
              <a:spcAft>
                <a:spcPts val="0"/>
              </a:spcAft>
              <a:buClrTx/>
              <a:buSzTx/>
              <a:buFontTx/>
              <a:buChar char="-"/>
              <a:tabLst/>
              <a:defRPr/>
            </a:pPr>
            <a:r>
              <a:rPr lang="en-US" sz="1600" b="1" i="1" baseline="0" dirty="0" smtClean="0"/>
              <a:t>Others acknowledged their concern that in the context of low male numbers, it may well need consideration in the future with a minimum number of positions for males within national committees </a:t>
            </a:r>
          </a:p>
          <a:p>
            <a:pPr marL="171450" marR="0" lvl="1" indent="-171450" algn="l" defTabSz="457200" rtl="0" eaLnBrk="1" fontAlgn="auto" latinLnBrk="0" hangingPunct="1">
              <a:lnSpc>
                <a:spcPct val="100000"/>
              </a:lnSpc>
              <a:spcBef>
                <a:spcPts val="0"/>
              </a:spcBef>
              <a:spcAft>
                <a:spcPts val="0"/>
              </a:spcAft>
              <a:buClrTx/>
              <a:buSzTx/>
              <a:buFontTx/>
              <a:buChar char="-"/>
              <a:tabLst/>
              <a:defRPr/>
            </a:pPr>
            <a:endParaRPr lang="en-US" sz="1800" b="1" i="1" baseline="0" dirty="0" smtClean="0"/>
          </a:p>
          <a:p>
            <a:pPr marL="171450" marR="0" lvl="1" indent="-171450" algn="l" defTabSz="457200" rtl="0" eaLnBrk="1" fontAlgn="auto" latinLnBrk="0" hangingPunct="1">
              <a:lnSpc>
                <a:spcPct val="100000"/>
              </a:lnSpc>
              <a:spcBef>
                <a:spcPts val="0"/>
              </a:spcBef>
              <a:spcAft>
                <a:spcPts val="0"/>
              </a:spcAft>
              <a:buClrTx/>
              <a:buSzTx/>
              <a:buFontTx/>
              <a:buChar char="-"/>
              <a:tabLst/>
              <a:defRPr/>
            </a:pPr>
            <a:r>
              <a:rPr lang="is-IS" sz="1800" b="1" i="1" baseline="0" dirty="0" smtClean="0"/>
              <a:t>….</a:t>
            </a:r>
            <a:endParaRPr lang="en-US" sz="1900" b="1" dirty="0" smtClean="0"/>
          </a:p>
          <a:p>
            <a:pPr marL="685800" lvl="1">
              <a:buFontTx/>
              <a:buChar char="-"/>
            </a:pPr>
            <a:endParaRPr lang="en-US" sz="1900" b="1" dirty="0" smtClean="0"/>
          </a:p>
          <a:p>
            <a:pPr marL="685800" lvl="1">
              <a:buFontTx/>
              <a:buChar char="-"/>
            </a:pPr>
            <a:r>
              <a:rPr lang="en-US" sz="1900" b="1" dirty="0" smtClean="0"/>
              <a:t>Females –  </a:t>
            </a:r>
            <a:r>
              <a:rPr lang="en-US" sz="1900" dirty="0" smtClean="0"/>
              <a:t>Merit (66%), ‘the pipeline’ (12%)</a:t>
            </a:r>
          </a:p>
          <a:p>
            <a:pPr marL="685800" lvl="1">
              <a:buFontTx/>
              <a:buChar char="-"/>
            </a:pPr>
            <a:r>
              <a:rPr lang="en-US" sz="1900" b="1" dirty="0" smtClean="0"/>
              <a:t>Males</a:t>
            </a:r>
            <a:r>
              <a:rPr lang="en-US" sz="1900" dirty="0" smtClean="0"/>
              <a:t> – </a:t>
            </a:r>
            <a:r>
              <a:rPr lang="en-AU" sz="1900" dirty="0" smtClean="0"/>
              <a:t>Merit (48%) and ‘the pipeline’ (23%)</a:t>
            </a:r>
            <a:endParaRPr lang="en-US" sz="1900" dirty="0" smtClean="0"/>
          </a:p>
        </p:txBody>
      </p:sp>
      <p:sp>
        <p:nvSpPr>
          <p:cNvPr id="4" name="Slide Number Placeholder 3"/>
          <p:cNvSpPr>
            <a:spLocks noGrp="1"/>
          </p:cNvSpPr>
          <p:nvPr>
            <p:ph type="sldNum" sz="quarter" idx="10"/>
          </p:nvPr>
        </p:nvSpPr>
        <p:spPr/>
        <p:txBody>
          <a:bodyPr/>
          <a:lstStyle/>
          <a:p>
            <a:fld id="{54C4FDE5-9E35-434A-A10F-0831A78C5029}" type="slidenum">
              <a:rPr lang="en-US" smtClean="0"/>
              <a:t>21</a:t>
            </a:fld>
            <a:endParaRPr lang="en-US"/>
          </a:p>
        </p:txBody>
      </p:sp>
    </p:spTree>
    <p:extLst>
      <p:ext uri="{BB962C8B-B14F-4D97-AF65-F5344CB8AC3E}">
        <p14:creationId xmlns:p14="http://schemas.microsoft.com/office/powerpoint/2010/main" val="2896013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600" dirty="0" smtClean="0"/>
              <a:t>This</a:t>
            </a:r>
            <a:r>
              <a:rPr lang="en-US" sz="1600" baseline="0" dirty="0" smtClean="0"/>
              <a:t> research </a:t>
            </a:r>
            <a:r>
              <a:rPr lang="en-US" sz="1600" dirty="0" smtClean="0"/>
              <a:t>highlights</a:t>
            </a:r>
            <a:r>
              <a:rPr lang="en-US" sz="1600" baseline="0" dirty="0" smtClean="0"/>
              <a:t> the gender leadership gap in O&amp;G institutions in Australia and NZ </a:t>
            </a:r>
          </a:p>
          <a:p>
            <a:endParaRPr lang="en-US" sz="1600" baseline="0" dirty="0" smtClean="0"/>
          </a:p>
          <a:p>
            <a:r>
              <a:rPr lang="en-US" sz="1600" baseline="0" dirty="0" smtClean="0"/>
              <a:t>The survey revealed female responders hold higher level of desire for leadership, report higher levels of barriers &amp; have experience higher levels of gender bias, but currently hold lower levels of leadership </a:t>
            </a:r>
          </a:p>
          <a:p>
            <a:endParaRPr lang="en-US" sz="1600" baseline="0" dirty="0" smtClean="0"/>
          </a:p>
          <a:p>
            <a:r>
              <a:rPr lang="en-US" sz="1600" baseline="0" dirty="0" smtClean="0"/>
              <a:t>	THE STATEMENTS - </a:t>
            </a:r>
          </a:p>
          <a:p>
            <a:pPr lvl="1"/>
            <a:r>
              <a:rPr lang="en-US" sz="1600" i="1" dirty="0" smtClean="0"/>
              <a:t>“Many barriers limit leadership opportunities”</a:t>
            </a:r>
          </a:p>
          <a:p>
            <a:pPr lvl="1"/>
            <a:r>
              <a:rPr lang="en-US" sz="1600" i="1" dirty="0" smtClean="0"/>
              <a:t>“Female and male gender bias is present in O&amp;G”</a:t>
            </a:r>
          </a:p>
          <a:p>
            <a:pPr lvl="1"/>
            <a:r>
              <a:rPr lang="en-US" sz="1600" i="1" dirty="0" smtClean="0"/>
              <a:t>“Merit should drive leadership opportunities”</a:t>
            </a:r>
          </a:p>
          <a:p>
            <a:pPr lvl="1"/>
            <a:endParaRPr lang="en-US" sz="1600" i="1" dirty="0" smtClean="0"/>
          </a:p>
          <a:p>
            <a:pPr lvl="1"/>
            <a:r>
              <a:rPr lang="en-US" sz="1600" b="1" i="0" baseline="0" dirty="0" smtClean="0"/>
              <a:t>Reflected the dominant themes from this research </a:t>
            </a:r>
            <a:r>
              <a:rPr lang="is-IS" sz="1600" baseline="0" dirty="0" smtClean="0"/>
              <a:t>…</a:t>
            </a:r>
            <a:endParaRPr lang="en-US" sz="1600" baseline="0" dirty="0" smtClean="0"/>
          </a:p>
        </p:txBody>
      </p:sp>
      <p:sp>
        <p:nvSpPr>
          <p:cNvPr id="4" name="Slide Number Placeholder 3"/>
          <p:cNvSpPr>
            <a:spLocks noGrp="1"/>
          </p:cNvSpPr>
          <p:nvPr>
            <p:ph type="sldNum" sz="quarter" idx="10"/>
          </p:nvPr>
        </p:nvSpPr>
        <p:spPr/>
        <p:txBody>
          <a:bodyPr/>
          <a:lstStyle/>
          <a:p>
            <a:fld id="{54C4FDE5-9E35-434A-A10F-0831A78C5029}" type="slidenum">
              <a:rPr lang="en-US" smtClean="0"/>
              <a:t>22</a:t>
            </a:fld>
            <a:endParaRPr lang="en-US"/>
          </a:p>
        </p:txBody>
      </p:sp>
    </p:spTree>
    <p:extLst>
      <p:ext uri="{BB962C8B-B14F-4D97-AF65-F5344CB8AC3E}">
        <p14:creationId xmlns:p14="http://schemas.microsoft.com/office/powerpoint/2010/main" val="3878929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600" b="1" i="1" dirty="0" smtClean="0"/>
              <a:t>There are many reasons why I</a:t>
            </a:r>
            <a:r>
              <a:rPr lang="en-US" sz="1600" b="1" i="1" baseline="0" dirty="0" smtClean="0"/>
              <a:t> believe RANZCOG and my specialty should seek gender equality in leadership </a:t>
            </a:r>
          </a:p>
          <a:p>
            <a:r>
              <a:rPr lang="en-US" sz="1600" b="1" i="1" baseline="0" dirty="0" smtClean="0"/>
              <a:t>These include </a:t>
            </a:r>
          </a:p>
          <a:p>
            <a:r>
              <a:rPr lang="en-US" sz="1600" b="1" i="1" baseline="0" dirty="0" smtClean="0"/>
              <a:t>- </a:t>
            </a:r>
          </a:p>
          <a:p>
            <a:endParaRPr lang="en-US" sz="1600" b="1" i="1" baseline="0" dirty="0" smtClean="0"/>
          </a:p>
          <a:p>
            <a:r>
              <a:rPr lang="en-US" sz="1600" b="1" i="1" baseline="0" dirty="0" smtClean="0"/>
              <a:t>And this study’s findings about the O&amp;G gender leadership gap are similar to those reported in the international literature </a:t>
            </a:r>
          </a:p>
          <a:p>
            <a:endParaRPr lang="en-US" b="1" i="1" baseline="0" dirty="0" smtClean="0"/>
          </a:p>
          <a:p>
            <a:r>
              <a:rPr lang="is-IS" b="1" i="1" baseline="0" dirty="0" smtClean="0"/>
              <a:t>… </a:t>
            </a:r>
            <a:endParaRPr lang="en-US" b="1" i="1" baseline="0" dirty="0" smtClean="0"/>
          </a:p>
        </p:txBody>
      </p:sp>
      <p:sp>
        <p:nvSpPr>
          <p:cNvPr id="4" name="Slide Number Placeholder 3"/>
          <p:cNvSpPr>
            <a:spLocks noGrp="1"/>
          </p:cNvSpPr>
          <p:nvPr>
            <p:ph type="sldNum" sz="quarter" idx="10"/>
          </p:nvPr>
        </p:nvSpPr>
        <p:spPr/>
        <p:txBody>
          <a:bodyPr/>
          <a:lstStyle/>
          <a:p>
            <a:fld id="{54C4FDE5-9E35-434A-A10F-0831A78C5029}" type="slidenum">
              <a:rPr lang="en-US" smtClean="0"/>
              <a:t>23</a:t>
            </a:fld>
            <a:endParaRPr lang="en-US"/>
          </a:p>
        </p:txBody>
      </p:sp>
    </p:spTree>
    <p:extLst>
      <p:ext uri="{BB962C8B-B14F-4D97-AF65-F5344CB8AC3E}">
        <p14:creationId xmlns:p14="http://schemas.microsoft.com/office/powerpoint/2010/main" val="3878929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600" baseline="0" dirty="0" smtClean="0"/>
              <a:t> </a:t>
            </a:r>
            <a:endParaRPr lang="en-US" sz="1600" b="1" i="1" baseline="0" dirty="0" smtClean="0"/>
          </a:p>
          <a:p>
            <a:pPr lvl="1">
              <a:buFontTx/>
              <a:buChar char="-"/>
            </a:pPr>
            <a:r>
              <a:rPr lang="en-US" sz="1600" b="1" i="1" dirty="0" smtClean="0"/>
              <a:t>Clearly the</a:t>
            </a:r>
            <a:r>
              <a:rPr lang="en-US" sz="1600" b="1" i="1" baseline="0" dirty="0" smtClean="0"/>
              <a:t> ‘p</a:t>
            </a:r>
            <a:r>
              <a:rPr lang="en-US" sz="1600" b="1" i="1" dirty="0" smtClean="0"/>
              <a:t>ipeline’ within O&amp;G in Australia</a:t>
            </a:r>
            <a:r>
              <a:rPr lang="en-US" sz="1600" b="1" i="1" baseline="0" dirty="0" smtClean="0"/>
              <a:t> and NZ is</a:t>
            </a:r>
            <a:r>
              <a:rPr lang="en-US" sz="1600" b="1" i="1" dirty="0" smtClean="0"/>
              <a:t> not the primary barrier to gender</a:t>
            </a:r>
            <a:r>
              <a:rPr lang="en-US" sz="1600" b="1" i="1" baseline="0" dirty="0" smtClean="0"/>
              <a:t> leadership equality, and this suggests consideration of the</a:t>
            </a:r>
            <a:r>
              <a:rPr lang="en-US" sz="1600" b="1" i="1" dirty="0" smtClean="0"/>
              <a:t> wider barriers to gender leadership equality which will likely include</a:t>
            </a:r>
            <a:r>
              <a:rPr lang="en-US" sz="1600" b="1" i="1" baseline="0" dirty="0" smtClean="0"/>
              <a:t> </a:t>
            </a:r>
          </a:p>
          <a:p>
            <a:pPr lvl="1">
              <a:buFontTx/>
              <a:buChar char="-"/>
            </a:pPr>
            <a:r>
              <a:rPr lang="en-US" sz="1600" b="1" i="1" baseline="0" dirty="0" smtClean="0"/>
              <a:t> wider societal cultural views and gender biases </a:t>
            </a:r>
          </a:p>
          <a:p>
            <a:pPr marL="457200" marR="0" lvl="1" indent="0" algn="l" defTabSz="457200" rtl="0" eaLnBrk="1" fontAlgn="auto" latinLnBrk="0" hangingPunct="1">
              <a:lnSpc>
                <a:spcPct val="100000"/>
              </a:lnSpc>
              <a:spcBef>
                <a:spcPts val="0"/>
              </a:spcBef>
              <a:spcAft>
                <a:spcPts val="0"/>
              </a:spcAft>
              <a:buClrTx/>
              <a:buSzTx/>
              <a:buFontTx/>
              <a:buChar char="-"/>
              <a:tabLst/>
              <a:defRPr/>
            </a:pPr>
            <a:r>
              <a:rPr lang="en-US" sz="1600" b="1" i="1" baseline="0" dirty="0" smtClean="0"/>
              <a:t> </a:t>
            </a:r>
            <a:r>
              <a:rPr lang="en-US" sz="1600" b="1" i="1" dirty="0" smtClean="0"/>
              <a:t>institutional </a:t>
            </a:r>
            <a:r>
              <a:rPr lang="en-US" sz="1600" b="1" i="1" baseline="0" dirty="0" smtClean="0"/>
              <a:t>cultural and gender biases </a:t>
            </a:r>
          </a:p>
          <a:p>
            <a:pPr marL="457200" marR="0" lvl="1" indent="0" algn="l" defTabSz="457200" rtl="0" eaLnBrk="1" fontAlgn="auto" latinLnBrk="0" hangingPunct="1">
              <a:lnSpc>
                <a:spcPct val="100000"/>
              </a:lnSpc>
              <a:spcBef>
                <a:spcPts val="0"/>
              </a:spcBef>
              <a:spcAft>
                <a:spcPts val="0"/>
              </a:spcAft>
              <a:buClrTx/>
              <a:buSzTx/>
              <a:buFontTx/>
              <a:buChar char="-"/>
              <a:tabLst/>
              <a:defRPr/>
            </a:pPr>
            <a:r>
              <a:rPr lang="en-US" sz="1600" b="1" i="1" dirty="0" smtClean="0"/>
              <a:t> professional organisational</a:t>
            </a:r>
            <a:r>
              <a:rPr lang="en-US" sz="1600" b="1" i="1" baseline="0" dirty="0" smtClean="0"/>
              <a:t> cultural and gender biases </a:t>
            </a:r>
          </a:p>
          <a:p>
            <a:pPr lvl="1">
              <a:buFontTx/>
              <a:buChar char="-"/>
            </a:pPr>
            <a:r>
              <a:rPr lang="en-US" sz="1600" b="1" i="1" dirty="0" smtClean="0"/>
              <a:t> as well as individual gender biases</a:t>
            </a:r>
          </a:p>
          <a:p>
            <a:pPr lvl="1">
              <a:buFontTx/>
              <a:buChar char="-"/>
            </a:pPr>
            <a:endParaRPr lang="en-US" sz="1600" b="1" i="1" baseline="0" dirty="0" smtClean="0"/>
          </a:p>
          <a:p>
            <a:pPr marL="457200" marR="0" lvl="1" indent="0" algn="l" defTabSz="457200" rtl="0" eaLnBrk="1" fontAlgn="auto" latinLnBrk="0" hangingPunct="1">
              <a:lnSpc>
                <a:spcPct val="100000"/>
              </a:lnSpc>
              <a:spcBef>
                <a:spcPts val="0"/>
              </a:spcBef>
              <a:spcAft>
                <a:spcPts val="0"/>
              </a:spcAft>
              <a:buClrTx/>
              <a:buSzTx/>
              <a:buFontTx/>
              <a:buChar char="-"/>
              <a:tabLst/>
              <a:defRPr/>
            </a:pPr>
            <a:r>
              <a:rPr lang="en-US" sz="1600" b="1" dirty="0" smtClean="0"/>
              <a:t>Study highlights areas that RANZCOG could focus ‘solutions’ towards when considering ‘leadership diversity’. </a:t>
            </a:r>
            <a:endParaRPr lang="en-US" sz="1600" b="1" i="1" dirty="0" smtClean="0"/>
          </a:p>
          <a:p>
            <a:endParaRPr lang="en-US" sz="1600" b="1" i="1" baseline="0" dirty="0" smtClean="0"/>
          </a:p>
          <a:p>
            <a:r>
              <a:rPr lang="en-US" sz="1600" b="1" i="1" baseline="0" dirty="0" smtClean="0"/>
              <a:t>	- This research has highlighted lots of area for future study, and further consideration of RANZCOG’s organization and members cultural; views of 	gender and leadership provide one avenue for further consideration </a:t>
            </a:r>
          </a:p>
          <a:p>
            <a:endParaRPr lang="en-US" sz="1600" b="1" i="1" baseline="0" dirty="0" smtClean="0"/>
          </a:p>
          <a:p>
            <a:r>
              <a:rPr lang="en-US" sz="1600" b="1" i="1" baseline="0" dirty="0" smtClean="0"/>
              <a:t>	Thank you! </a:t>
            </a:r>
          </a:p>
          <a:p>
            <a:endParaRPr lang="en-US" sz="1600" b="1" i="1" baseline="0" dirty="0" smtClean="0"/>
          </a:p>
          <a:p>
            <a:endParaRPr lang="en-US" sz="1600" b="1" i="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culture of the participants in medical education processes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culture of the different </a:t>
            </a:r>
            <a:r>
              <a:rPr lang="en-US" sz="1200" kern="1200" dirty="0" err="1" smtClean="0">
                <a:solidFill>
                  <a:schemeClr val="tx1"/>
                </a:solidFill>
                <a:effectLst/>
                <a:latin typeface="+mn-lt"/>
                <a:ea typeface="+mn-ea"/>
                <a:cs typeface="+mn-cs"/>
              </a:rPr>
              <a:t>organisations</a:t>
            </a:r>
            <a:r>
              <a:rPr lang="en-US" sz="1200" kern="1200" dirty="0" smtClean="0">
                <a:solidFill>
                  <a:schemeClr val="tx1"/>
                </a:solidFill>
                <a:effectLst/>
                <a:latin typeface="+mn-lt"/>
                <a:ea typeface="+mn-ea"/>
                <a:cs typeface="+mn-cs"/>
              </a:rPr>
              <a:t> involved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culture of the profession of medicine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societal cultures within which and in relation to which medical education takes place </a:t>
            </a:r>
            <a:endParaRPr lang="en-US" sz="1600" dirty="0" smtClean="0"/>
          </a:p>
          <a:p>
            <a:endParaRPr lang="en-US" sz="1600" b="1" i="1" dirty="0" smtClean="0"/>
          </a:p>
        </p:txBody>
      </p:sp>
      <p:sp>
        <p:nvSpPr>
          <p:cNvPr id="4" name="Slide Number Placeholder 3"/>
          <p:cNvSpPr>
            <a:spLocks noGrp="1"/>
          </p:cNvSpPr>
          <p:nvPr>
            <p:ph type="sldNum" sz="quarter" idx="10"/>
          </p:nvPr>
        </p:nvSpPr>
        <p:spPr/>
        <p:txBody>
          <a:bodyPr/>
          <a:lstStyle/>
          <a:p>
            <a:fld id="{54C4FDE5-9E35-434A-A10F-0831A78C5029}" type="slidenum">
              <a:rPr lang="en-US" smtClean="0"/>
              <a:t>24</a:t>
            </a:fld>
            <a:endParaRPr lang="en-US"/>
          </a:p>
        </p:txBody>
      </p:sp>
    </p:spTree>
    <p:extLst>
      <p:ext uri="{BB962C8B-B14F-4D97-AF65-F5344CB8AC3E}">
        <p14:creationId xmlns:p14="http://schemas.microsoft.com/office/powerpoint/2010/main" val="3878929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r>
              <a:rPr lang="en-US" sz="1600" b="1" i="1" baseline="0" dirty="0" smtClean="0"/>
              <a:t>This led me to my aims </a:t>
            </a:r>
          </a:p>
          <a:p>
            <a:pPr marL="0" indent="0">
              <a:buFontTx/>
              <a:buNone/>
            </a:pPr>
            <a:r>
              <a:rPr lang="en-US" sz="1600" b="1" i="1" baseline="0" dirty="0" smtClean="0"/>
              <a:t>- The </a:t>
            </a:r>
            <a:r>
              <a:rPr lang="en-US" sz="1600" b="1" i="1" u="sng" baseline="0" dirty="0" smtClean="0"/>
              <a:t>primary</a:t>
            </a:r>
            <a:r>
              <a:rPr lang="en-US" sz="1600" b="1" i="1" baseline="0" dirty="0" smtClean="0"/>
              <a:t> question I was seeking to answers  was = READ </a:t>
            </a:r>
          </a:p>
          <a:p>
            <a:pPr marL="0" indent="0">
              <a:buFontTx/>
              <a:buNone/>
            </a:pPr>
            <a:r>
              <a:rPr lang="en-US" sz="1600" b="1" i="1" baseline="0" dirty="0" smtClean="0"/>
              <a:t>- My </a:t>
            </a:r>
            <a:r>
              <a:rPr lang="en-US" sz="1600" b="1" i="1" u="sng" baseline="0" dirty="0" smtClean="0"/>
              <a:t>secondary</a:t>
            </a:r>
            <a:r>
              <a:rPr lang="en-US" sz="1600" b="1" i="1" baseline="0" dirty="0" smtClean="0"/>
              <a:t> questions focused on members views and their experience of leadership, gender bias, and quotas use within our college. </a:t>
            </a:r>
            <a:endParaRPr lang="en-US" sz="1600" b="1" i="1" dirty="0" smtClean="0"/>
          </a:p>
          <a:p>
            <a:pPr marL="0" indent="0">
              <a:buFontTx/>
              <a:buNone/>
            </a:pPr>
            <a:endParaRPr lang="en-US" sz="1600" dirty="0" smtClean="0"/>
          </a:p>
          <a:p>
            <a:r>
              <a:rPr lang="is-IS" sz="1600" dirty="0" smtClean="0"/>
              <a:t>….</a:t>
            </a:r>
            <a:endParaRPr lang="en-US" sz="1600" dirty="0" smtClean="0"/>
          </a:p>
          <a:p>
            <a:endParaRPr lang="en-US" sz="1600" dirty="0" smtClean="0"/>
          </a:p>
          <a:p>
            <a:endParaRPr lang="en-US" sz="1600" dirty="0" smtClean="0"/>
          </a:p>
          <a:p>
            <a:r>
              <a:rPr lang="en-US" sz="1600" b="1" dirty="0" smtClean="0"/>
              <a:t>There are many models</a:t>
            </a:r>
            <a:r>
              <a:rPr lang="en-US" sz="1600" b="1" baseline="0" dirty="0" smtClean="0"/>
              <a:t> of leadership that educational theorist have proposed  – most of these have been based on attributes, behaviors, actions and outcomes. </a:t>
            </a:r>
            <a:r>
              <a:rPr lang="en-US" sz="1600" baseline="0" dirty="0" smtClean="0"/>
              <a:t>(like great man, trait, transactional, transformation theory and feminist leadership)</a:t>
            </a:r>
          </a:p>
          <a:p>
            <a:endParaRPr lang="en-US" sz="1600" dirty="0" smtClean="0"/>
          </a:p>
          <a:p>
            <a:r>
              <a:rPr lang="en-US" sz="1600" b="1" dirty="0" smtClean="0"/>
              <a:t>Within</a:t>
            </a:r>
            <a:r>
              <a:rPr lang="en-US" sz="1600" b="1" baseline="0" dirty="0" smtClean="0"/>
              <a:t> medicine – leadership is more commonly based on authority roles – that</a:t>
            </a:r>
            <a:r>
              <a:rPr lang="uk-UA" sz="1600" b="1" baseline="0" dirty="0" smtClean="0"/>
              <a:t>’</a:t>
            </a:r>
            <a:r>
              <a:rPr lang="en-US" sz="1600" b="1" baseline="0" dirty="0" smtClean="0"/>
              <a:t>s what I’ve chosen to define ‘leadership as </a:t>
            </a:r>
          </a:p>
          <a:p>
            <a:endParaRPr lang="en-US" sz="1600" baseline="0" dirty="0" smtClean="0"/>
          </a:p>
          <a:p>
            <a:r>
              <a:rPr lang="en-US" sz="1600" b="1" baseline="0" dirty="0" smtClean="0"/>
              <a:t>The leadership roles within O&amp;G include the</a:t>
            </a:r>
          </a:p>
          <a:p>
            <a:pPr marL="171450" indent="-171450">
              <a:buFontTx/>
              <a:buChar char="-"/>
            </a:pPr>
            <a:r>
              <a:rPr lang="en-US" sz="1600" b="0" i="0" baseline="0" dirty="0" smtClean="0"/>
              <a:t>RANZCOG presidency</a:t>
            </a:r>
          </a:p>
          <a:p>
            <a:pPr marL="171450" indent="-171450">
              <a:buFontTx/>
              <a:buChar char="-"/>
            </a:pPr>
            <a:r>
              <a:rPr lang="en-US" sz="1600" b="0" i="0" baseline="0" dirty="0" smtClean="0"/>
              <a:t>The National board members, federal councilors, national committee chairs</a:t>
            </a:r>
          </a:p>
          <a:p>
            <a:pPr marL="171450" indent="-171450">
              <a:buFontTx/>
              <a:buChar char="-"/>
            </a:pPr>
            <a:r>
              <a:rPr lang="en-US" sz="1600" b="0" i="0" baseline="0" dirty="0" smtClean="0"/>
              <a:t>RANZCOG ITP coordinators, T&amp;A committee state chairs </a:t>
            </a:r>
          </a:p>
          <a:p>
            <a:pPr marL="171450" indent="-171450">
              <a:buFontTx/>
              <a:buChar char="-"/>
            </a:pPr>
            <a:r>
              <a:rPr lang="en-US" sz="1600" b="0" i="0" baseline="0" dirty="0" smtClean="0"/>
              <a:t>Head of O&amp;G university and hospital departments </a:t>
            </a:r>
          </a:p>
          <a:p>
            <a:pPr marL="171450" indent="-171450">
              <a:buFontTx/>
              <a:buChar char="-"/>
            </a:pPr>
            <a:endParaRPr lang="en-US" b="0" i="0"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54C4FDE5-9E35-434A-A10F-0831A78C5029}" type="slidenum">
              <a:rPr lang="en-US" smtClean="0"/>
              <a:t>3</a:t>
            </a:fld>
            <a:endParaRPr lang="en-US"/>
          </a:p>
        </p:txBody>
      </p:sp>
    </p:spTree>
    <p:extLst>
      <p:ext uri="{BB962C8B-B14F-4D97-AF65-F5344CB8AC3E}">
        <p14:creationId xmlns:p14="http://schemas.microsoft.com/office/powerpoint/2010/main" val="2891048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sz="1600" b="1" i="1" dirty="0" smtClean="0"/>
              <a:t>RANZCOG</a:t>
            </a:r>
            <a:r>
              <a:rPr lang="en-US" sz="1600" b="1" i="1" baseline="0" dirty="0" smtClean="0"/>
              <a:t> – training and accreditation body for obstetrician's and gynaecologist in Australia and New Zealand </a:t>
            </a:r>
          </a:p>
          <a:p>
            <a:pPr lvl="0"/>
            <a:r>
              <a:rPr lang="en-US" sz="1600" b="1" i="1" baseline="0" dirty="0" smtClean="0"/>
              <a:t>Independent college since 1998 </a:t>
            </a:r>
          </a:p>
          <a:p>
            <a:pPr marL="171450" indent="-171450">
              <a:buFontTx/>
              <a:buChar char="-"/>
            </a:pPr>
            <a:r>
              <a:rPr lang="en-US" sz="1600" b="1" i="1" baseline="0" dirty="0" smtClean="0"/>
              <a:t>Since that time - ONLY one female president (2006-2008) – 2 year term </a:t>
            </a:r>
          </a:p>
          <a:p>
            <a:pPr marL="171450" indent="-171450">
              <a:buFontTx/>
              <a:buChar char="-"/>
            </a:pPr>
            <a:r>
              <a:rPr lang="en-US" sz="1600" b="1" i="1" baseline="0" dirty="0" smtClean="0"/>
              <a:t>AND the number of females in federal council, although increasing, has never increased beyond 30% </a:t>
            </a:r>
          </a:p>
          <a:p>
            <a:pPr marL="171450" indent="-171450">
              <a:buFontTx/>
              <a:buChar char="-"/>
            </a:pPr>
            <a:r>
              <a:rPr lang="en-US" sz="1600" b="1" i="1" baseline="0" dirty="0" smtClean="0"/>
              <a:t>Current national board – 7 positions – one is held by a female</a:t>
            </a:r>
          </a:p>
          <a:p>
            <a:pPr marL="171450" indent="-171450">
              <a:buFontTx/>
              <a:buChar char="-"/>
            </a:pPr>
            <a:r>
              <a:rPr lang="en-US" sz="1600" b="1" i="1" baseline="0" dirty="0" smtClean="0"/>
              <a:t>This is despite being an increasingly feminized with 80% of trainees now females and 46% of specialists being female </a:t>
            </a:r>
          </a:p>
          <a:p>
            <a:pPr marL="171450" indent="-171450">
              <a:buFontTx/>
              <a:buChar char="-"/>
            </a:pPr>
            <a:r>
              <a:rPr lang="en-US" sz="1600" b="1" i="1" baseline="0" dirty="0" smtClean="0"/>
              <a:t>More than 2 decades now females have been the trainee gender majority </a:t>
            </a:r>
          </a:p>
          <a:p>
            <a:pPr marL="171450" indent="-171450">
              <a:buFontTx/>
              <a:buChar char="-"/>
            </a:pPr>
            <a:endParaRPr lang="en-US" b="0" baseline="0" dirty="0" smtClean="0"/>
          </a:p>
          <a:p>
            <a:pPr marL="0" indent="0">
              <a:buFontTx/>
              <a:buNone/>
            </a:pPr>
            <a:r>
              <a:rPr lang="is-IS" b="0" baseline="0" dirty="0" smtClean="0"/>
              <a:t>…</a:t>
            </a:r>
            <a:endParaRPr lang="en-US" b="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baseline="0" dirty="0" smtClean="0"/>
              <a:t>Many would advocate that gender equality is highly desirable in the leadership work space for 4 main reasons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b="0" baseline="0" dirty="0" smtClean="0"/>
              <a:t>Fulfill a social justice premise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b="0" baseline="0" dirty="0" smtClean="0"/>
              <a:t>Gender leadership diversity Improved organization revenue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b="0" baseline="0" dirty="0" smtClean="0"/>
              <a:t>More authentic representation when leadership more closely mirrors membership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b="0" baseline="0" dirty="0" smtClean="0"/>
              <a:t>Political arena – gender diversity in leadership has improved maternal and child health outcome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baseline="0" dirty="0" smtClean="0"/>
              <a:t>- You can’t be what you can’t see </a:t>
            </a:r>
            <a:r>
              <a:rPr lang="is-IS" sz="1200" b="0" baseline="0" dirty="0" smtClean="0"/>
              <a:t>….! </a:t>
            </a:r>
            <a:endParaRPr lang="en-US" sz="1200" b="0" baseline="0" dirty="0" smtClean="0"/>
          </a:p>
          <a:p>
            <a:pPr marL="171450" indent="-171450">
              <a:buFontTx/>
              <a:buChar char="-"/>
            </a:pPr>
            <a:endParaRPr lang="en-US" sz="1200" kern="1200" dirty="0" smtClean="0">
              <a:solidFill>
                <a:schemeClr val="tx1"/>
              </a:solidFill>
              <a:effectLst/>
              <a:latin typeface="+mn-lt"/>
              <a:ea typeface="+mn-ea"/>
              <a:cs typeface="+mn-cs"/>
            </a:endParaRPr>
          </a:p>
          <a:p>
            <a:pPr marL="171450" indent="-171450">
              <a:buFontTx/>
              <a:buChar char="-"/>
            </a:pPr>
            <a:r>
              <a:rPr lang="en-US" sz="1200" kern="1200" dirty="0" smtClean="0">
                <a:solidFill>
                  <a:schemeClr val="tx1"/>
                </a:solidFill>
                <a:effectLst/>
                <a:latin typeface="+mn-lt"/>
                <a:ea typeface="+mn-ea"/>
                <a:cs typeface="+mn-cs"/>
              </a:rPr>
              <a:t>T</a:t>
            </a:r>
            <a:r>
              <a:rPr lang="en-AU" sz="1200" kern="1200" dirty="0" err="1" smtClean="0">
                <a:solidFill>
                  <a:schemeClr val="tx1"/>
                </a:solidFill>
                <a:effectLst/>
                <a:latin typeface="+mn-lt"/>
                <a:ea typeface="+mn-ea"/>
                <a:cs typeface="+mn-cs"/>
              </a:rPr>
              <a:t>rainees</a:t>
            </a:r>
            <a:r>
              <a:rPr lang="en-AU" sz="1200" kern="1200" dirty="0" smtClean="0">
                <a:solidFill>
                  <a:schemeClr val="tx1"/>
                </a:solidFill>
                <a:effectLst/>
                <a:latin typeface="+mn-lt"/>
                <a:ea typeface="+mn-ea"/>
                <a:cs typeface="+mn-cs"/>
              </a:rPr>
              <a:t> - (67% in 2009 – now </a:t>
            </a:r>
            <a:r>
              <a:rPr lang="en-AU" sz="1200" b="1" kern="1200" dirty="0" smtClean="0">
                <a:solidFill>
                  <a:schemeClr val="tx1"/>
                </a:solidFill>
                <a:effectLst/>
                <a:latin typeface="+mn-lt"/>
                <a:ea typeface="+mn-ea"/>
                <a:cs typeface="+mn-cs"/>
              </a:rPr>
              <a:t>80% in 2017</a:t>
            </a:r>
            <a:r>
              <a:rPr lang="en-AU" sz="1200" kern="1200" dirty="0" smtClean="0">
                <a:solidFill>
                  <a:schemeClr val="tx1"/>
                </a:solidFill>
                <a:effectLst/>
                <a:latin typeface="+mn-lt"/>
                <a:ea typeface="+mn-ea"/>
                <a:cs typeface="+mn-cs"/>
              </a:rPr>
              <a:t>) </a:t>
            </a:r>
          </a:p>
          <a:p>
            <a:pPr marL="171450" indent="-171450">
              <a:buFontTx/>
              <a:buChar char="-"/>
            </a:pPr>
            <a:r>
              <a:rPr lang="en-AU" sz="1200" kern="1200" dirty="0" smtClean="0">
                <a:solidFill>
                  <a:schemeClr val="tx1"/>
                </a:solidFill>
                <a:effectLst/>
                <a:latin typeface="+mn-lt"/>
                <a:ea typeface="+mn-ea"/>
                <a:cs typeface="+mn-cs"/>
              </a:rPr>
              <a:t>Specialists -</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(27.2% in 2005 --&gt; </a:t>
            </a:r>
            <a:r>
              <a:rPr lang="en-AU" sz="1200" b="1" kern="1200" dirty="0" smtClean="0">
                <a:solidFill>
                  <a:schemeClr val="tx1"/>
                </a:solidFill>
                <a:effectLst/>
                <a:latin typeface="+mn-lt"/>
                <a:ea typeface="+mn-ea"/>
                <a:cs typeface="+mn-cs"/>
              </a:rPr>
              <a:t>46% in</a:t>
            </a:r>
            <a:r>
              <a:rPr lang="en-AU" sz="1200" b="1" kern="1200" baseline="0" dirty="0" smtClean="0">
                <a:solidFill>
                  <a:schemeClr val="tx1"/>
                </a:solidFill>
                <a:effectLst/>
                <a:latin typeface="+mn-lt"/>
                <a:ea typeface="+mn-ea"/>
                <a:cs typeface="+mn-cs"/>
              </a:rPr>
              <a:t> 2017</a:t>
            </a:r>
            <a:r>
              <a:rPr lang="en-AU" sz="1200" kern="1200" baseline="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54C4FDE5-9E35-434A-A10F-0831A78C5029}" type="slidenum">
              <a:rPr lang="en-US" smtClean="0"/>
              <a:t>4</a:t>
            </a:fld>
            <a:endParaRPr lang="en-US"/>
          </a:p>
        </p:txBody>
      </p:sp>
    </p:spTree>
    <p:extLst>
      <p:ext uri="{BB962C8B-B14F-4D97-AF65-F5344CB8AC3E}">
        <p14:creationId xmlns:p14="http://schemas.microsoft.com/office/powerpoint/2010/main" val="2089476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600" b="1" i="1" dirty="0" smtClean="0"/>
              <a:t>As part of my research I reviewed the</a:t>
            </a:r>
            <a:r>
              <a:rPr lang="en-US" sz="1600" b="1" i="1" baseline="0" dirty="0" smtClean="0"/>
              <a:t> national &amp; international literature on gender and leadership within O&amp;G </a:t>
            </a:r>
          </a:p>
          <a:p>
            <a:pPr marL="171450" indent="-171450">
              <a:buFontTx/>
              <a:buChar char="-"/>
            </a:pPr>
            <a:r>
              <a:rPr lang="en-US" sz="1600" b="1" i="1" baseline="0" dirty="0" smtClean="0"/>
              <a:t>There were seven of them! </a:t>
            </a:r>
          </a:p>
          <a:p>
            <a:pPr marL="171450" indent="-171450">
              <a:buFontTx/>
              <a:buChar char="-"/>
            </a:pPr>
            <a:endParaRPr lang="en-US" b="1" baseline="0" dirty="0" smtClean="0"/>
          </a:p>
          <a:p>
            <a:pPr marL="171450" indent="-171450">
              <a:buFontTx/>
              <a:buChar char="-"/>
            </a:pPr>
            <a:endParaRPr lang="en-US" b="1" baseline="0" dirty="0" smtClean="0"/>
          </a:p>
          <a:p>
            <a:pPr marL="0" indent="0">
              <a:buFontTx/>
              <a:buNone/>
            </a:pPr>
            <a:r>
              <a:rPr lang="is-IS" b="1" baseline="0" dirty="0" smtClean="0"/>
              <a:t>…...</a:t>
            </a:r>
            <a:endParaRPr lang="en-US" b="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Most of my reading has come from other areas of medicine and the healthcare industry more broadly </a:t>
            </a:r>
          </a:p>
          <a:p>
            <a:pPr marL="0" indent="0">
              <a:buFontTx/>
              <a:buNone/>
            </a:pPr>
            <a:endParaRPr lang="en-US" dirty="0" smtClean="0"/>
          </a:p>
          <a:p>
            <a:endParaRPr lang="en-US" dirty="0" smtClean="0"/>
          </a:p>
          <a:p>
            <a:r>
              <a:rPr lang="en-US" dirty="0" smtClean="0"/>
              <a:t>#</a:t>
            </a:r>
            <a:r>
              <a:rPr lang="en-US" baseline="0" dirty="0" smtClean="0"/>
              <a:t> 1</a:t>
            </a:r>
            <a:r>
              <a:rPr lang="en-US" dirty="0" smtClean="0"/>
              <a:t> observational study in the US accredited</a:t>
            </a:r>
            <a:r>
              <a:rPr lang="en-US" baseline="0" dirty="0" smtClean="0"/>
              <a:t> teaching hospitals – women were under represented in leadership positions – of the leadership positions  - more likely to be in hospital teaching/supervision leadership roles, not HOD departments roles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In the US</a:t>
            </a:r>
            <a:r>
              <a:rPr lang="en-US" sz="1200" i="1"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Women have comprised more than 50% of obstetrics and gynecology residency graduates for over 20 years (6) </a:t>
            </a:r>
            <a:endParaRPr lang="en-US" i="1" dirty="0" smtClean="0"/>
          </a:p>
          <a:p>
            <a:endParaRPr lang="en-US" dirty="0" smtClean="0"/>
          </a:p>
          <a:p>
            <a:r>
              <a:rPr lang="en-US" dirty="0" smtClean="0"/>
              <a:t>#</a:t>
            </a:r>
            <a:r>
              <a:rPr lang="en-US" baseline="0" dirty="0" smtClean="0"/>
              <a:t> 3</a:t>
            </a:r>
            <a:r>
              <a:rPr lang="en-US" dirty="0" smtClean="0"/>
              <a:t> cross sectional observation study</a:t>
            </a:r>
            <a:r>
              <a:rPr lang="en-US" baseline="0" dirty="0" smtClean="0"/>
              <a:t> – compared number of women in leadership roles between O&amp;G and other specialty departments across the US </a:t>
            </a:r>
          </a:p>
          <a:p>
            <a:r>
              <a:rPr lang="en-US" baseline="0" dirty="0" smtClean="0"/>
              <a:t>Lower compared with other specialties and lower compared to intact in residency (of women) in 1990 to now (2013) – pipeline effect – not enough </a:t>
            </a:r>
          </a:p>
          <a:p>
            <a:r>
              <a:rPr lang="en-US" baseline="0" dirty="0" smtClean="0"/>
              <a:t>- Most recent – October 2017 </a:t>
            </a:r>
          </a:p>
          <a:p>
            <a:endParaRPr lang="en-US" baseline="0" dirty="0" smtClean="0"/>
          </a:p>
          <a:p>
            <a:r>
              <a:rPr lang="en-US" baseline="0" dirty="0" smtClean="0"/>
              <a:t># 3 Qualitative study –  O&amp;G departmental chairs at the 16 medical schools -  survey on attitudes on gender and leadership and leadership promotion – 2003 </a:t>
            </a:r>
          </a:p>
          <a:p>
            <a:pPr marL="171450" indent="-171450">
              <a:buFontTx/>
              <a:buChar char="-"/>
            </a:pPr>
            <a:r>
              <a:rPr lang="en-US" baseline="0" dirty="0" smtClean="0"/>
              <a:t>1/3 females </a:t>
            </a:r>
          </a:p>
          <a:p>
            <a:pPr marL="171450" indent="-171450">
              <a:buFontTx/>
              <a:buChar char="-"/>
            </a:pPr>
            <a:r>
              <a:rPr lang="en-US" baseline="0" dirty="0" smtClean="0"/>
              <a:t>Women more likely to perceive barriers to promotion </a:t>
            </a:r>
          </a:p>
          <a:p>
            <a:pPr marL="171450" indent="-171450">
              <a:buFontTx/>
              <a:buChar char="-"/>
            </a:pPr>
            <a:r>
              <a:rPr lang="en-US" baseline="0" dirty="0" smtClean="0"/>
              <a:t>Mentorship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4C4FDE5-9E35-434A-A10F-0831A78C5029}" type="slidenum">
              <a:rPr lang="en-US" smtClean="0"/>
              <a:t>5</a:t>
            </a:fld>
            <a:endParaRPr lang="en-US"/>
          </a:p>
        </p:txBody>
      </p:sp>
    </p:spTree>
    <p:extLst>
      <p:ext uri="{BB962C8B-B14F-4D97-AF65-F5344CB8AC3E}">
        <p14:creationId xmlns:p14="http://schemas.microsoft.com/office/powerpoint/2010/main" val="3539685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600" dirty="0" smtClean="0"/>
              <a:t>Excitedly – 3 weeks ago – an</a:t>
            </a:r>
            <a:r>
              <a:rPr lang="en-US" sz="1600" baseline="0" dirty="0" smtClean="0"/>
              <a:t> 8</a:t>
            </a:r>
            <a:r>
              <a:rPr lang="en-US" sz="1600" baseline="30000" dirty="0" smtClean="0"/>
              <a:t>th</a:t>
            </a:r>
            <a:r>
              <a:rPr lang="en-US" sz="1600" baseline="0" dirty="0" smtClean="0"/>
              <a:t> was published! </a:t>
            </a:r>
          </a:p>
          <a:p>
            <a:endParaRPr lang="en-US" sz="1600" baseline="0" dirty="0" smtClean="0"/>
          </a:p>
          <a:p>
            <a:pPr marL="171450" indent="-171450">
              <a:buFontTx/>
              <a:buChar char="-"/>
            </a:pPr>
            <a:r>
              <a:rPr lang="en-US" sz="1600" b="1" i="1" baseline="0" dirty="0" smtClean="0"/>
              <a:t>What is revealed form the literature on gender and leadership in O&amp;G - is that women are under represented </a:t>
            </a:r>
          </a:p>
          <a:p>
            <a:pPr marL="171450" indent="-171450">
              <a:buFontTx/>
              <a:buChar char="-"/>
            </a:pPr>
            <a:r>
              <a:rPr lang="en-US" sz="1600" b="1" i="1" baseline="0" dirty="0" smtClean="0"/>
              <a:t>Those that do hold leadership positions - were more likely to hold ‘educationally related leadership positions, less likely to hold head of department leadership positions - &amp; more likely to hold a position if other women were already in similar leadership positions, and if they had received mentoring </a:t>
            </a:r>
            <a:endParaRPr lang="en-US" sz="1600" dirty="0" smtClean="0"/>
          </a:p>
          <a:p>
            <a:endParaRPr lang="en-US" dirty="0" smtClean="0"/>
          </a:p>
          <a:p>
            <a:pPr marL="0" indent="0">
              <a:buFontTx/>
              <a:buNone/>
            </a:pPr>
            <a:r>
              <a:rPr lang="en-US" baseline="0" dirty="0" smtClean="0"/>
              <a:t>..</a:t>
            </a:r>
          </a:p>
          <a:p>
            <a:pPr marL="0" indent="0">
              <a:buFontTx/>
              <a:buNone/>
            </a:pPr>
            <a:endParaRPr lang="en-US" baseline="0" dirty="0" smtClean="0"/>
          </a:p>
          <a:p>
            <a:pPr marL="0" indent="0">
              <a:buFontTx/>
              <a:buNone/>
            </a:pPr>
            <a:endParaRPr lang="en-US" baseline="0" dirty="0" smtClean="0"/>
          </a:p>
          <a:p>
            <a:pPr marL="0" indent="0">
              <a:buFontTx/>
              <a:buNone/>
            </a:pPr>
            <a:r>
              <a:rPr lang="en-US" b="1" baseline="0" dirty="0" smtClean="0"/>
              <a:t>TOTAL 8 </a:t>
            </a:r>
          </a:p>
          <a:p>
            <a:pPr marL="0" indent="0">
              <a:buFontTx/>
              <a:buNone/>
            </a:pPr>
            <a:endParaRPr lang="en-US" b="1" baseline="0" dirty="0" smtClean="0"/>
          </a:p>
          <a:p>
            <a:pPr marL="0" indent="0">
              <a:buFontTx/>
              <a:buNone/>
            </a:pPr>
            <a:r>
              <a:rPr lang="en-US" b="1" baseline="0" dirty="0" smtClean="0"/>
              <a:t>FOUR </a:t>
            </a:r>
            <a:r>
              <a:rPr lang="en-US" b="0" baseline="0" dirty="0" smtClean="0"/>
              <a:t>observation studies  - 3 US / Canada</a:t>
            </a:r>
          </a:p>
          <a:p>
            <a:pPr marL="171450" indent="-171450">
              <a:buFontTx/>
              <a:buChar char="-"/>
            </a:pPr>
            <a:r>
              <a:rPr lang="en-US" b="0" baseline="0" dirty="0" smtClean="0"/>
              <a:t>Consistent underrepresentation of female in departmental, divisional, or high level leadership positions, appropriately represented in </a:t>
            </a:r>
            <a:r>
              <a:rPr lang="en-US" b="1" baseline="0" dirty="0" smtClean="0"/>
              <a:t>mid</a:t>
            </a:r>
            <a:r>
              <a:rPr lang="en-US" b="0" baseline="0" dirty="0" smtClean="0"/>
              <a:t> level educational leadership role, and over represented in medical student leadership </a:t>
            </a:r>
          </a:p>
          <a:p>
            <a:pPr marL="171450" indent="-171450">
              <a:buFontTx/>
              <a:buChar char="-"/>
            </a:pPr>
            <a:r>
              <a:rPr lang="en-US" b="0" baseline="0" dirty="0" smtClean="0"/>
              <a:t>2013 – women 50% representation in practice </a:t>
            </a:r>
          </a:p>
          <a:p>
            <a:pPr marL="171450" indent="-171450">
              <a:buFontTx/>
              <a:buChar char="-"/>
            </a:pPr>
            <a:r>
              <a:rPr lang="en-US" b="0" baseline="0" dirty="0" smtClean="0"/>
              <a:t>28% departmental leadership </a:t>
            </a:r>
          </a:p>
          <a:p>
            <a:pPr marL="171450" indent="-171450">
              <a:buFontTx/>
              <a:buChar char="-"/>
            </a:pPr>
            <a:r>
              <a:rPr lang="en-US" b="0" baseline="0" dirty="0" smtClean="0"/>
              <a:t>? Cultural bias of women becoming teachers </a:t>
            </a:r>
          </a:p>
          <a:p>
            <a:pPr marL="171450" indent="-171450">
              <a:buFontTx/>
              <a:buChar char="-"/>
            </a:pPr>
            <a:r>
              <a:rPr lang="en-US" b="0" baseline="0" dirty="0" smtClean="0"/>
              <a:t>Geographical influence on females in leadership </a:t>
            </a:r>
          </a:p>
          <a:p>
            <a:pPr marL="0" indent="0">
              <a:buFontTx/>
              <a:buNone/>
            </a:pPr>
            <a:endParaRPr lang="en-US" b="0" baseline="0" dirty="0" smtClean="0"/>
          </a:p>
          <a:p>
            <a:pPr marL="171450" indent="-171450">
              <a:buFontTx/>
              <a:buChar char="-"/>
            </a:pPr>
            <a:endParaRPr lang="en-US" b="0" baseline="0" dirty="0" smtClean="0"/>
          </a:p>
          <a:p>
            <a:pPr marL="0" indent="0">
              <a:buFontTx/>
              <a:buNone/>
            </a:pPr>
            <a:endParaRPr lang="en-US" b="1" baseline="0" dirty="0" smtClean="0"/>
          </a:p>
          <a:p>
            <a:pPr marL="0" indent="0">
              <a:buFontTx/>
              <a:buNone/>
            </a:pPr>
            <a:r>
              <a:rPr lang="en-US" b="1" baseline="0" dirty="0" smtClean="0"/>
              <a:t>ONE </a:t>
            </a:r>
            <a:r>
              <a:rPr lang="en-US" b="0" baseline="0" dirty="0" smtClean="0"/>
              <a:t>qualitative studies addressing barriers to leadership from those in positions (USA) </a:t>
            </a:r>
          </a:p>
          <a:p>
            <a:pPr marL="0" indent="0">
              <a:buFontTx/>
              <a:buNone/>
            </a:pPr>
            <a:endParaRPr lang="en-US" b="0" baseline="0" dirty="0" smtClean="0"/>
          </a:p>
          <a:p>
            <a:pPr marL="0" indent="0">
              <a:buFontTx/>
              <a:buNone/>
            </a:pPr>
            <a:r>
              <a:rPr lang="en-US" b="1" baseline="0" dirty="0" smtClean="0"/>
              <a:t>THREE </a:t>
            </a:r>
            <a:r>
              <a:rPr lang="en-US" b="0" baseline="0" dirty="0" smtClean="0"/>
              <a:t>commentaries on leadership in the specialty </a:t>
            </a:r>
          </a:p>
          <a:p>
            <a:pPr marL="0" indent="0">
              <a:buFontTx/>
              <a:buNone/>
            </a:pPr>
            <a:r>
              <a:rPr lang="en-US" b="0" baseline="0" dirty="0" smtClean="0"/>
              <a:t>- Australia, US and UK </a:t>
            </a:r>
          </a:p>
          <a:p>
            <a:pPr marL="0" indent="0">
              <a:buFontTx/>
              <a:buNone/>
            </a:pPr>
            <a:endParaRPr lang="en-US" b="1" baseline="0" dirty="0" smtClean="0"/>
          </a:p>
          <a:p>
            <a:pPr marL="0" indent="0">
              <a:buFontTx/>
              <a:buNone/>
            </a:pPr>
            <a:endParaRPr lang="en-US" dirty="0" smtClean="0"/>
          </a:p>
          <a:p>
            <a:endParaRPr lang="en-US" dirty="0" smtClean="0"/>
          </a:p>
          <a:p>
            <a:r>
              <a:rPr lang="en-US" dirty="0" smtClean="0"/>
              <a:t>#</a:t>
            </a:r>
            <a:r>
              <a:rPr lang="en-US" baseline="0" dirty="0" smtClean="0"/>
              <a:t> 1</a:t>
            </a:r>
            <a:r>
              <a:rPr lang="en-US" dirty="0" smtClean="0"/>
              <a:t> observational study in the US accredited</a:t>
            </a:r>
            <a:r>
              <a:rPr lang="en-US" baseline="0" dirty="0" smtClean="0"/>
              <a:t> teaching hospitals – women were under represented in leadership positions – of the leadership positions  - more likely to be in hospital teaching/supervision leadership roles, not HOD departments roles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In the US</a:t>
            </a:r>
            <a:r>
              <a:rPr lang="en-US" sz="1200" i="1"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Women have comprised more than 50% of obstetrics and gynecology residency graduates for over 20 years (6) </a:t>
            </a:r>
            <a:endParaRPr lang="en-US" i="1" dirty="0" smtClean="0"/>
          </a:p>
          <a:p>
            <a:endParaRPr lang="en-US" dirty="0" smtClean="0"/>
          </a:p>
          <a:p>
            <a:r>
              <a:rPr lang="en-US" dirty="0" smtClean="0"/>
              <a:t>#</a:t>
            </a:r>
            <a:r>
              <a:rPr lang="en-US" baseline="0" dirty="0" smtClean="0"/>
              <a:t> 3</a:t>
            </a:r>
            <a:r>
              <a:rPr lang="en-US" dirty="0" smtClean="0"/>
              <a:t> cross sectional observation study</a:t>
            </a:r>
            <a:r>
              <a:rPr lang="en-US" baseline="0" dirty="0" smtClean="0"/>
              <a:t> – compared number of women in leadership roles between O&amp;G and other specialty departments across the US </a:t>
            </a:r>
          </a:p>
          <a:p>
            <a:r>
              <a:rPr lang="en-US" baseline="0" dirty="0" smtClean="0"/>
              <a:t>Lower compared with other specialties and lower compared to intact in residency (of women) in 1990 to now (2013) – pipeline effect – not enough </a:t>
            </a:r>
          </a:p>
          <a:p>
            <a:r>
              <a:rPr lang="en-US" baseline="0" dirty="0" smtClean="0"/>
              <a:t>- Most recent – October 2017 </a:t>
            </a:r>
          </a:p>
          <a:p>
            <a:endParaRPr lang="en-US" baseline="0" dirty="0" smtClean="0"/>
          </a:p>
          <a:p>
            <a:r>
              <a:rPr lang="en-US" baseline="0" dirty="0" smtClean="0"/>
              <a:t># 3 Qualitative study –  O&amp;G departmental chairs at the 16 medical schools -  survey on attitudes on gender and leadership and leadership promotion – 2003 </a:t>
            </a:r>
          </a:p>
          <a:p>
            <a:pPr marL="171450" indent="-171450">
              <a:buFontTx/>
              <a:buChar char="-"/>
            </a:pPr>
            <a:r>
              <a:rPr lang="en-US" baseline="0" dirty="0" smtClean="0"/>
              <a:t>1/3 females </a:t>
            </a:r>
          </a:p>
          <a:p>
            <a:pPr marL="171450" indent="-171450">
              <a:buFontTx/>
              <a:buChar char="-"/>
            </a:pPr>
            <a:r>
              <a:rPr lang="en-US" baseline="0" dirty="0" smtClean="0"/>
              <a:t>Women more likely to perceive barriers to promotion </a:t>
            </a:r>
          </a:p>
          <a:p>
            <a:pPr marL="171450" indent="-171450">
              <a:buFontTx/>
              <a:buChar char="-"/>
            </a:pPr>
            <a:r>
              <a:rPr lang="en-US" baseline="0" dirty="0" smtClean="0"/>
              <a:t>Mentorship </a:t>
            </a:r>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54C4FDE5-9E35-434A-A10F-0831A78C5029}" type="slidenum">
              <a:rPr lang="en-US" smtClean="0"/>
              <a:t>6</a:t>
            </a:fld>
            <a:endParaRPr lang="en-US"/>
          </a:p>
        </p:txBody>
      </p:sp>
    </p:spTree>
    <p:extLst>
      <p:ext uri="{BB962C8B-B14F-4D97-AF65-F5344CB8AC3E}">
        <p14:creationId xmlns:p14="http://schemas.microsoft.com/office/powerpoint/2010/main" val="3950327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sz="1600" baseline="0" dirty="0" smtClean="0"/>
          </a:p>
          <a:p>
            <a:pPr marL="0" indent="0">
              <a:buFontTx/>
              <a:buNone/>
            </a:pPr>
            <a:r>
              <a:rPr lang="en-US" sz="1600" b="1" i="1" baseline="0" dirty="0" smtClean="0"/>
              <a:t>To achieve my aims I used a mixed method approach that would gather both qualitative and quantitative data </a:t>
            </a:r>
          </a:p>
          <a:p>
            <a:pPr marL="0" indent="0">
              <a:buFontTx/>
              <a:buNone/>
            </a:pPr>
            <a:endParaRPr lang="en-US" sz="1600" baseline="0" dirty="0" smtClean="0"/>
          </a:p>
          <a:p>
            <a:pPr marL="0" indent="0">
              <a:buFontTx/>
              <a:buNone/>
            </a:pPr>
            <a:r>
              <a:rPr lang="en-US" sz="1600" b="1" baseline="0" dirty="0" smtClean="0"/>
              <a:t>1</a:t>
            </a:r>
            <a:r>
              <a:rPr lang="en-US" sz="1600" b="1" baseline="30000" dirty="0" smtClean="0"/>
              <a:t>st</a:t>
            </a:r>
            <a:r>
              <a:rPr lang="en-US" sz="1600" b="1" baseline="0" dirty="0" smtClean="0"/>
              <a:t> step – accessing public documents at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1600" dirty="0" smtClean="0"/>
              <a:t>RANZCOG, RANZCOG accredited hospitals in Australia &amp; NZ (98 sites), and O&amp;G university departments in Australia &amp; NZ (18 sites) </a:t>
            </a:r>
            <a:endParaRPr lang="en-US" sz="1600" b="1" baseline="0" dirty="0" smtClean="0"/>
          </a:p>
          <a:p>
            <a:pPr marL="0" indent="0">
              <a:buFontTx/>
              <a:buNone/>
            </a:pPr>
            <a:endParaRPr lang="en-US" sz="1600" b="1"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1600" b="1" baseline="0" dirty="0" smtClean="0"/>
              <a:t>Quantitative data was analyzed using </a:t>
            </a:r>
            <a:r>
              <a:rPr lang="en-US" sz="1600" dirty="0" smtClean="0"/>
              <a:t>descriptive statistics; chi-squared testing.</a:t>
            </a:r>
          </a:p>
          <a:p>
            <a:pPr marL="0" indent="0">
              <a:buFontTx/>
              <a:buNone/>
            </a:pPr>
            <a:endParaRPr lang="en-US" b="1" baseline="0" dirty="0" smtClean="0"/>
          </a:p>
          <a:p>
            <a:pPr marL="0" indent="0">
              <a:buFontTx/>
              <a:buNone/>
            </a:pPr>
            <a:r>
              <a:rPr lang="is-IS" baseline="0" dirty="0" smtClean="0"/>
              <a:t>…</a:t>
            </a:r>
          </a:p>
          <a:p>
            <a:pPr marL="0" indent="0">
              <a:buFontTx/>
              <a:buNone/>
            </a:pPr>
            <a:endParaRPr lang="en-US" baseline="0" dirty="0" smtClean="0"/>
          </a:p>
          <a:p>
            <a:r>
              <a:rPr lang="en-US" sz="1200" kern="1200" dirty="0" smtClean="0">
                <a:solidFill>
                  <a:schemeClr val="tx1"/>
                </a:solidFill>
                <a:effectLst/>
                <a:latin typeface="+mn-lt"/>
                <a:ea typeface="+mn-ea"/>
                <a:cs typeface="+mn-cs"/>
              </a:rPr>
              <a:t>For the purpose of this research ‘gender’ refers to the identity and state of being of a person, typically (though not exclusively) understood as ‘male’ or ‘female’ </a:t>
            </a:r>
          </a:p>
          <a:p>
            <a:r>
              <a:rPr lang="en-US" sz="1200" kern="1200" dirty="0" smtClean="0">
                <a:solidFill>
                  <a:schemeClr val="tx1"/>
                </a:solidFill>
                <a:effectLst/>
                <a:latin typeface="+mn-lt"/>
                <a:ea typeface="+mn-ea"/>
                <a:cs typeface="+mn-cs"/>
              </a:rPr>
              <a:t>The gender of those in leadership positions was determined by name and confirmed by image and pronoun use. </a:t>
            </a:r>
            <a:endParaRPr lang="en-AU"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‘L</a:t>
            </a:r>
            <a:r>
              <a:rPr lang="en-US" sz="1200" kern="1200" dirty="0" smtClean="0">
                <a:solidFill>
                  <a:schemeClr val="tx1"/>
                </a:solidFill>
                <a:effectLst/>
                <a:latin typeface="+mn-lt"/>
                <a:ea typeface="+mn-ea"/>
                <a:cs typeface="+mn-cs"/>
              </a:rPr>
              <a:t>eadership’ was defined as holding a professional ‘position of leadership’ (12, 43-45). </a:t>
            </a:r>
            <a:r>
              <a:rPr lang="en-US" sz="1200" u="sng" kern="1200" dirty="0" smtClean="0">
                <a:solidFill>
                  <a:schemeClr val="tx1"/>
                </a:solidFill>
                <a:effectLst/>
                <a:latin typeface="+mn-lt"/>
                <a:ea typeface="+mn-ea"/>
                <a:cs typeface="+mn-cs"/>
              </a:rPr>
              <a:t>O&amp;G l</a:t>
            </a:r>
            <a:r>
              <a:rPr lang="en-US" sz="1200" kern="1200" dirty="0" smtClean="0">
                <a:solidFill>
                  <a:schemeClr val="tx1"/>
                </a:solidFill>
                <a:effectLst/>
                <a:latin typeface="+mn-lt"/>
                <a:ea typeface="+mn-ea"/>
                <a:cs typeface="+mn-cs"/>
              </a:rPr>
              <a:t>eadership positions included the RANZCOG presidency, RANZCOG national board members, RANZCOG federal councilors, RANZCOG national chairs, RANZCOG Integrated Training Program</a:t>
            </a:r>
            <a:r>
              <a:rPr lang="en-US" sz="1200" u="sng" kern="1200" dirty="0" smtClean="0">
                <a:solidFill>
                  <a:schemeClr val="tx1"/>
                </a:solidFill>
                <a:effectLst/>
                <a:latin typeface="+mn-lt"/>
                <a:ea typeface="+mn-ea"/>
                <a:cs typeface="+mn-cs"/>
              </a:rPr>
              <a:t> (ITP) and</a:t>
            </a:r>
            <a:r>
              <a:rPr lang="en-US" sz="1200" kern="1200" dirty="0" smtClean="0">
                <a:solidFill>
                  <a:schemeClr val="tx1"/>
                </a:solidFill>
                <a:effectLst/>
                <a:latin typeface="+mn-lt"/>
                <a:ea typeface="+mn-ea"/>
                <a:cs typeface="+mn-cs"/>
              </a:rPr>
              <a:t> Training and Assessment (T&amp;A) state chairs, RANZCOG ITP program coordinators, departmental or unit heads within O&amp;G departments of RANZCOG accredited hospitals, as well as the departmental heads within university O&amp;G departments </a:t>
            </a:r>
            <a:r>
              <a:rPr lang="en-US" sz="1200" u="sng" kern="1200" dirty="0" smtClean="0">
                <a:solidFill>
                  <a:schemeClr val="tx1"/>
                </a:solidFill>
                <a:effectLst/>
                <a:latin typeface="+mn-lt"/>
                <a:ea typeface="+mn-ea"/>
                <a:cs typeface="+mn-cs"/>
              </a:rPr>
              <a:t>in </a:t>
            </a:r>
            <a:r>
              <a:rPr lang="en-US" sz="1200" kern="1200" dirty="0" smtClean="0">
                <a:solidFill>
                  <a:schemeClr val="tx1"/>
                </a:solidFill>
                <a:effectLst/>
                <a:latin typeface="+mn-lt"/>
                <a:ea typeface="+mn-ea"/>
                <a:cs typeface="+mn-cs"/>
              </a:rPr>
              <a:t>Australia and New Zealand. </a:t>
            </a:r>
            <a:endParaRPr lang="en-AU" sz="1200" kern="1200" dirty="0" smtClean="0">
              <a:solidFill>
                <a:schemeClr val="tx1"/>
              </a:solidFill>
              <a:effectLst/>
              <a:latin typeface="+mn-lt"/>
              <a:ea typeface="+mn-ea"/>
              <a:cs typeface="+mn-cs"/>
            </a:endParaRPr>
          </a:p>
          <a:p>
            <a:pPr marL="171450" indent="-171450">
              <a:buFontTx/>
              <a:buChar char="-"/>
            </a:pPr>
            <a:endParaRPr lang="en-US" baseline="0" dirty="0" smtClean="0"/>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54C4FDE5-9E35-434A-A10F-0831A78C5029}" type="slidenum">
              <a:rPr lang="en-US" smtClean="0"/>
              <a:t>7</a:t>
            </a:fld>
            <a:endParaRPr lang="en-US"/>
          </a:p>
        </p:txBody>
      </p:sp>
    </p:spTree>
    <p:extLst>
      <p:ext uri="{BB962C8B-B14F-4D97-AF65-F5344CB8AC3E}">
        <p14:creationId xmlns:p14="http://schemas.microsoft.com/office/powerpoint/2010/main" val="2056769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r>
              <a:rPr lang="en-US" sz="1600" b="1" i="1" baseline="0" dirty="0" smtClean="0"/>
              <a:t>2</a:t>
            </a:r>
            <a:r>
              <a:rPr lang="en-US" sz="1600" b="1" i="1" baseline="30000" dirty="0" smtClean="0"/>
              <a:t>nd</a:t>
            </a:r>
            <a:r>
              <a:rPr lang="en-US" sz="1600" b="1" i="1" baseline="0" dirty="0" smtClean="0"/>
              <a:t> step – membership wide survey to 2530 members  - with both closed and open ended questions </a:t>
            </a:r>
          </a:p>
          <a:p>
            <a:pPr marL="0" indent="0">
              <a:buFontTx/>
              <a:buNone/>
            </a:pPr>
            <a:endParaRPr lang="en-US" sz="1600" b="1" i="1" baseline="0" dirty="0" smtClean="0"/>
          </a:p>
          <a:p>
            <a:pPr marL="0" indent="0">
              <a:buFontTx/>
              <a:buNone/>
            </a:pPr>
            <a:r>
              <a:rPr lang="en-US" sz="1600" b="1" i="1" baseline="0" dirty="0" smtClean="0"/>
              <a:t>This time both a quantitative and qualitative analysis of the data was performed, with thematic analysis the tool for analyzing the qualitative data </a:t>
            </a:r>
          </a:p>
          <a:p>
            <a:pPr marL="0" indent="0">
              <a:buFontTx/>
              <a:buNone/>
            </a:pPr>
            <a:endParaRPr lang="en-US" sz="1600" b="1" i="1" baseline="0" dirty="0" smtClean="0"/>
          </a:p>
          <a:p>
            <a:pPr marL="0" indent="0">
              <a:buFontTx/>
              <a:buNone/>
            </a:pPr>
            <a:r>
              <a:rPr lang="en-US" sz="1600" b="1" i="1" baseline="0" dirty="0" smtClean="0"/>
              <a:t>NEW to me and I’ve provided a description of what this involved  </a:t>
            </a:r>
          </a:p>
          <a:p>
            <a:pPr marL="0" indent="0">
              <a:buFontTx/>
              <a:buNone/>
            </a:pPr>
            <a:endParaRPr lang="en-US" b="1" i="1" baseline="0" dirty="0" smtClean="0"/>
          </a:p>
          <a:p>
            <a:pPr marL="0" indent="0">
              <a:buFontTx/>
              <a:buNone/>
            </a:pPr>
            <a:r>
              <a:rPr lang="is-IS" b="1" i="1" baseline="0" dirty="0" smtClean="0"/>
              <a:t>…</a:t>
            </a:r>
            <a:endParaRPr lang="en-US" b="1" i="1" baseline="0" dirty="0" smtClean="0"/>
          </a:p>
          <a:p>
            <a:pPr marL="171450" indent="-171450">
              <a:buFontTx/>
              <a:buChar char="-"/>
            </a:pPr>
            <a:endParaRPr lang="en-US" b="1" i="1" baseline="0" dirty="0" smtClean="0"/>
          </a:p>
          <a:p>
            <a:pPr marL="171450" indent="-171450">
              <a:buFontTx/>
              <a:buChar char="-"/>
            </a:pPr>
            <a:endParaRPr lang="en-US" baseline="0" dirty="0" smtClean="0"/>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54C4FDE5-9E35-434A-A10F-0831A78C5029}" type="slidenum">
              <a:rPr lang="en-US" smtClean="0"/>
              <a:t>8</a:t>
            </a:fld>
            <a:endParaRPr lang="en-US"/>
          </a:p>
        </p:txBody>
      </p:sp>
    </p:spTree>
    <p:extLst>
      <p:ext uri="{BB962C8B-B14F-4D97-AF65-F5344CB8AC3E}">
        <p14:creationId xmlns:p14="http://schemas.microsoft.com/office/powerpoint/2010/main" val="2056769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600" b="1" dirty="0" smtClean="0"/>
              <a:t>1</a:t>
            </a:r>
            <a:r>
              <a:rPr lang="en-US" sz="1600" b="1" baseline="30000" dirty="0" smtClean="0"/>
              <a:t>st</a:t>
            </a:r>
            <a:r>
              <a:rPr lang="en-US" sz="1600" b="1" dirty="0" smtClean="0"/>
              <a:t> findings</a:t>
            </a:r>
            <a:r>
              <a:rPr lang="en-US" sz="1600" b="1" baseline="0" dirty="0" smtClean="0"/>
              <a:t> </a:t>
            </a:r>
            <a:endParaRPr lang="en-US" sz="1600" b="1" dirty="0" smtClean="0"/>
          </a:p>
          <a:p>
            <a:endParaRPr lang="en-US" sz="1600" b="1" dirty="0" smtClean="0"/>
          </a:p>
          <a:p>
            <a:r>
              <a:rPr lang="en-US" sz="1600" b="1" dirty="0" smtClean="0"/>
              <a:t>Snap shot</a:t>
            </a:r>
            <a:r>
              <a:rPr lang="en-US" sz="1600" b="1" baseline="0" dirty="0" smtClean="0"/>
              <a:t> of RANZCOG gender and leadership</a:t>
            </a:r>
          </a:p>
          <a:p>
            <a:pPr marL="171450" indent="-171450">
              <a:buFontTx/>
              <a:buChar char="-"/>
            </a:pPr>
            <a:r>
              <a:rPr lang="en-US" sz="1600" b="1" baseline="0" dirty="0" smtClean="0"/>
              <a:t>Gender leadership gap is present at a national level, with more matched representation within state based &amp; hospital educational leadership roles </a:t>
            </a:r>
            <a:endParaRPr lang="en-US" sz="1600" b="1" dirty="0" smtClean="0"/>
          </a:p>
          <a:p>
            <a:pPr marL="171450" indent="-171450">
              <a:buFontTx/>
              <a:buChar char="-"/>
            </a:pPr>
            <a:endParaRPr lang="en-US" dirty="0" smtClean="0"/>
          </a:p>
          <a:p>
            <a:r>
              <a:rPr lang="is-IS" dirty="0" smtClean="0"/>
              <a:t>….</a:t>
            </a:r>
          </a:p>
          <a:p>
            <a:endParaRPr lang="is-IS" dirty="0" smtClean="0"/>
          </a:p>
          <a:p>
            <a:endParaRPr lang="en-US" dirty="0" smtClean="0"/>
          </a:p>
          <a:p>
            <a:r>
              <a:rPr lang="en-US" b="1" dirty="0" smtClean="0"/>
              <a:t>RANZCOG president</a:t>
            </a:r>
            <a:r>
              <a:rPr lang="en-US" b="1" baseline="0" dirty="0" smtClean="0"/>
              <a:t> </a:t>
            </a:r>
            <a:r>
              <a:rPr lang="en-US" baseline="0" dirty="0" smtClean="0"/>
              <a:t>(2 year terms – 1998 – only one female president) </a:t>
            </a:r>
            <a:r>
              <a:rPr lang="en-US" b="1" baseline="0" dirty="0" smtClean="0"/>
              <a:t>= 0%</a:t>
            </a:r>
          </a:p>
          <a:p>
            <a:r>
              <a:rPr lang="en-US" baseline="0" dirty="0" smtClean="0"/>
              <a:t>0% / 100%</a:t>
            </a:r>
          </a:p>
          <a:p>
            <a:r>
              <a:rPr lang="en-US" b="1" baseline="0" dirty="0" smtClean="0"/>
              <a:t>RANZCOG federal board – 7 members </a:t>
            </a:r>
            <a:r>
              <a:rPr lang="en-US" b="0" baseline="0" dirty="0" smtClean="0"/>
              <a:t>– 1 female  </a:t>
            </a:r>
            <a:r>
              <a:rPr lang="en-US" b="1" baseline="0" dirty="0" smtClean="0"/>
              <a:t>= 14% </a:t>
            </a:r>
          </a:p>
          <a:p>
            <a:r>
              <a:rPr lang="en-US" b="1" baseline="0" dirty="0" smtClean="0"/>
              <a:t>RANZCOG federal council </a:t>
            </a:r>
            <a:r>
              <a:rPr lang="en-US" baseline="0" dirty="0" smtClean="0"/>
              <a:t>– 22 members – 7 females </a:t>
            </a:r>
            <a:r>
              <a:rPr lang="en-US" b="1" baseline="0" dirty="0" smtClean="0"/>
              <a:t>= 32% </a:t>
            </a:r>
          </a:p>
          <a:p>
            <a:r>
              <a:rPr lang="en-US" b="1" baseline="0" dirty="0" smtClean="0"/>
              <a:t>National Chairs </a:t>
            </a:r>
            <a:r>
              <a:rPr lang="en-US" baseline="0" dirty="0" smtClean="0"/>
              <a:t>– 62 – 19 females  </a:t>
            </a:r>
            <a:r>
              <a:rPr lang="en-US" b="1" baseline="0" dirty="0" smtClean="0"/>
              <a:t>- 31% </a:t>
            </a:r>
          </a:p>
          <a:p>
            <a:endParaRPr lang="en-US" b="1" baseline="0" dirty="0" smtClean="0"/>
          </a:p>
          <a:p>
            <a:r>
              <a:rPr lang="en-US" b="1" u="sng" baseline="0" dirty="0" smtClean="0"/>
              <a:t>Educational </a:t>
            </a:r>
          </a:p>
          <a:p>
            <a:r>
              <a:rPr lang="en-US" b="1" baseline="0" dirty="0" smtClean="0"/>
              <a:t>State T&amp;A Chairs </a:t>
            </a:r>
            <a:r>
              <a:rPr lang="en-US" baseline="0" dirty="0" smtClean="0"/>
              <a:t>7 members – 5 females – </a:t>
            </a:r>
            <a:r>
              <a:rPr lang="en-US" b="1" baseline="0" dirty="0" smtClean="0"/>
              <a:t>71% </a:t>
            </a:r>
          </a:p>
          <a:p>
            <a:r>
              <a:rPr lang="en-US" b="1" baseline="0" dirty="0" smtClean="0"/>
              <a:t>Hospital ITP program coordinators </a:t>
            </a:r>
            <a:r>
              <a:rPr lang="en-US" baseline="0" dirty="0" smtClean="0"/>
              <a:t>– 32 total – 17 females </a:t>
            </a:r>
            <a:r>
              <a:rPr lang="en-US" b="1" baseline="0" dirty="0" smtClean="0"/>
              <a:t>- 53% </a:t>
            </a:r>
            <a:endParaRPr lang="en-US" baseline="0" dirty="0" smtClean="0"/>
          </a:p>
          <a:p>
            <a:endParaRPr lang="en-US" baseline="0" dirty="0" smtClean="0"/>
          </a:p>
          <a:p>
            <a:pPr marL="171450" indent="-171450">
              <a:buFontTx/>
              <a:buChar char="-"/>
            </a:pPr>
            <a:endParaRPr lang="en-US" baseline="0" dirty="0" smtClean="0"/>
          </a:p>
          <a:p>
            <a:endParaRPr lang="en-US" baseline="0" dirty="0" smtClean="0"/>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4C4FDE5-9E35-434A-A10F-0831A78C5029}" type="slidenum">
              <a:rPr lang="en-US" smtClean="0"/>
              <a:t>10</a:t>
            </a:fld>
            <a:endParaRPr lang="en-US"/>
          </a:p>
        </p:txBody>
      </p:sp>
    </p:spTree>
    <p:extLst>
      <p:ext uri="{BB962C8B-B14F-4D97-AF65-F5344CB8AC3E}">
        <p14:creationId xmlns:p14="http://schemas.microsoft.com/office/powerpoint/2010/main" val="2962149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5A0A8632-7FE0-3042-8F79-EF3DED039641}" type="datetimeFigureOut">
              <a:rPr lang="en-US" smtClean="0"/>
              <a:t>12/8/18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8D498-F715-AB4B-BF72-EB6283723EB6}" type="slidenum">
              <a:rPr lang="en-US" smtClean="0"/>
              <a:t>‹#›</a:t>
            </a:fld>
            <a:endParaRPr lang="en-US"/>
          </a:p>
        </p:txBody>
      </p:sp>
    </p:spTree>
    <p:extLst>
      <p:ext uri="{BB962C8B-B14F-4D97-AF65-F5344CB8AC3E}">
        <p14:creationId xmlns:p14="http://schemas.microsoft.com/office/powerpoint/2010/main" val="1703547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A0A8632-7FE0-3042-8F79-EF3DED039641}" type="datetimeFigureOut">
              <a:rPr lang="en-US" smtClean="0"/>
              <a:t>12/8/18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8D498-F715-AB4B-BF72-EB6283723EB6}" type="slidenum">
              <a:rPr lang="en-US" smtClean="0"/>
              <a:t>‹#›</a:t>
            </a:fld>
            <a:endParaRPr lang="en-US"/>
          </a:p>
        </p:txBody>
      </p:sp>
    </p:spTree>
    <p:extLst>
      <p:ext uri="{BB962C8B-B14F-4D97-AF65-F5344CB8AC3E}">
        <p14:creationId xmlns:p14="http://schemas.microsoft.com/office/powerpoint/2010/main" val="3728080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A0A8632-7FE0-3042-8F79-EF3DED039641}" type="datetimeFigureOut">
              <a:rPr lang="en-US" smtClean="0"/>
              <a:t>12/8/18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8D498-F715-AB4B-BF72-EB6283723EB6}" type="slidenum">
              <a:rPr lang="en-US" smtClean="0"/>
              <a:t>‹#›</a:t>
            </a:fld>
            <a:endParaRPr lang="en-US"/>
          </a:p>
        </p:txBody>
      </p:sp>
    </p:spTree>
    <p:extLst>
      <p:ext uri="{BB962C8B-B14F-4D97-AF65-F5344CB8AC3E}">
        <p14:creationId xmlns:p14="http://schemas.microsoft.com/office/powerpoint/2010/main" val="1094432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A0A8632-7FE0-3042-8F79-EF3DED039641}" type="datetimeFigureOut">
              <a:rPr lang="en-US" smtClean="0"/>
              <a:t>12/8/18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8D498-F715-AB4B-BF72-EB6283723EB6}" type="slidenum">
              <a:rPr lang="en-US" smtClean="0"/>
              <a:t>‹#›</a:t>
            </a:fld>
            <a:endParaRPr lang="en-US"/>
          </a:p>
        </p:txBody>
      </p:sp>
    </p:spTree>
    <p:extLst>
      <p:ext uri="{BB962C8B-B14F-4D97-AF65-F5344CB8AC3E}">
        <p14:creationId xmlns:p14="http://schemas.microsoft.com/office/powerpoint/2010/main" val="2501850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5A0A8632-7FE0-3042-8F79-EF3DED039641}" type="datetimeFigureOut">
              <a:rPr lang="en-US" smtClean="0"/>
              <a:t>12/8/18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8D498-F715-AB4B-BF72-EB6283723EB6}" type="slidenum">
              <a:rPr lang="en-US" smtClean="0"/>
              <a:t>‹#›</a:t>
            </a:fld>
            <a:endParaRPr lang="en-US"/>
          </a:p>
        </p:txBody>
      </p:sp>
    </p:spTree>
    <p:extLst>
      <p:ext uri="{BB962C8B-B14F-4D97-AF65-F5344CB8AC3E}">
        <p14:creationId xmlns:p14="http://schemas.microsoft.com/office/powerpoint/2010/main" val="222537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5A0A8632-7FE0-3042-8F79-EF3DED039641}" type="datetimeFigureOut">
              <a:rPr lang="en-US" smtClean="0"/>
              <a:t>12/8/18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8D498-F715-AB4B-BF72-EB6283723EB6}" type="slidenum">
              <a:rPr lang="en-US" smtClean="0"/>
              <a:t>‹#›</a:t>
            </a:fld>
            <a:endParaRPr lang="en-US"/>
          </a:p>
        </p:txBody>
      </p:sp>
    </p:spTree>
    <p:extLst>
      <p:ext uri="{BB962C8B-B14F-4D97-AF65-F5344CB8AC3E}">
        <p14:creationId xmlns:p14="http://schemas.microsoft.com/office/powerpoint/2010/main" val="101569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5A0A8632-7FE0-3042-8F79-EF3DED039641}" type="datetimeFigureOut">
              <a:rPr lang="en-US" smtClean="0"/>
              <a:t>12/8/18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E8D498-F715-AB4B-BF72-EB6283723EB6}" type="slidenum">
              <a:rPr lang="en-US" smtClean="0"/>
              <a:t>‹#›</a:t>
            </a:fld>
            <a:endParaRPr lang="en-US"/>
          </a:p>
        </p:txBody>
      </p:sp>
    </p:spTree>
    <p:extLst>
      <p:ext uri="{BB962C8B-B14F-4D97-AF65-F5344CB8AC3E}">
        <p14:creationId xmlns:p14="http://schemas.microsoft.com/office/powerpoint/2010/main" val="2196266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5A0A8632-7FE0-3042-8F79-EF3DED039641}" type="datetimeFigureOut">
              <a:rPr lang="en-US" smtClean="0"/>
              <a:t>12/8/18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E8D498-F715-AB4B-BF72-EB6283723EB6}" type="slidenum">
              <a:rPr lang="en-US" smtClean="0"/>
              <a:t>‹#›</a:t>
            </a:fld>
            <a:endParaRPr lang="en-US"/>
          </a:p>
        </p:txBody>
      </p:sp>
    </p:spTree>
    <p:extLst>
      <p:ext uri="{BB962C8B-B14F-4D97-AF65-F5344CB8AC3E}">
        <p14:creationId xmlns:p14="http://schemas.microsoft.com/office/powerpoint/2010/main" val="1189472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0A8632-7FE0-3042-8F79-EF3DED039641}" type="datetimeFigureOut">
              <a:rPr lang="en-US" smtClean="0"/>
              <a:t>12/8/18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E8D498-F715-AB4B-BF72-EB6283723EB6}" type="slidenum">
              <a:rPr lang="en-US" smtClean="0"/>
              <a:t>‹#›</a:t>
            </a:fld>
            <a:endParaRPr lang="en-US"/>
          </a:p>
        </p:txBody>
      </p:sp>
    </p:spTree>
    <p:extLst>
      <p:ext uri="{BB962C8B-B14F-4D97-AF65-F5344CB8AC3E}">
        <p14:creationId xmlns:p14="http://schemas.microsoft.com/office/powerpoint/2010/main" val="2916815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5A0A8632-7FE0-3042-8F79-EF3DED039641}" type="datetimeFigureOut">
              <a:rPr lang="en-US" smtClean="0"/>
              <a:t>12/8/18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8D498-F715-AB4B-BF72-EB6283723EB6}" type="slidenum">
              <a:rPr lang="en-US" smtClean="0"/>
              <a:t>‹#›</a:t>
            </a:fld>
            <a:endParaRPr lang="en-US"/>
          </a:p>
        </p:txBody>
      </p:sp>
    </p:spTree>
    <p:extLst>
      <p:ext uri="{BB962C8B-B14F-4D97-AF65-F5344CB8AC3E}">
        <p14:creationId xmlns:p14="http://schemas.microsoft.com/office/powerpoint/2010/main" val="138035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5A0A8632-7FE0-3042-8F79-EF3DED039641}" type="datetimeFigureOut">
              <a:rPr lang="en-US" smtClean="0"/>
              <a:t>12/8/18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8D498-F715-AB4B-BF72-EB6283723EB6}" type="slidenum">
              <a:rPr lang="en-US" smtClean="0"/>
              <a:t>‹#›</a:t>
            </a:fld>
            <a:endParaRPr lang="en-US"/>
          </a:p>
        </p:txBody>
      </p:sp>
    </p:spTree>
    <p:extLst>
      <p:ext uri="{BB962C8B-B14F-4D97-AF65-F5344CB8AC3E}">
        <p14:creationId xmlns:p14="http://schemas.microsoft.com/office/powerpoint/2010/main" val="28474841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A0A8632-7FE0-3042-8F79-EF3DED039641}" type="datetimeFigureOut">
              <a:rPr lang="en-US" smtClean="0"/>
              <a:t>12/8/18</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4E8D498-F715-AB4B-BF72-EB6283723EB6}" type="slidenum">
              <a:rPr lang="en-US" smtClean="0"/>
              <a:t>‹#›</a:t>
            </a:fld>
            <a:endParaRPr lang="en-US"/>
          </a:p>
        </p:txBody>
      </p:sp>
    </p:spTree>
    <p:extLst>
      <p:ext uri="{BB962C8B-B14F-4D97-AF65-F5344CB8AC3E}">
        <p14:creationId xmlns:p14="http://schemas.microsoft.com/office/powerpoint/2010/main" val="3625760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package" Target="../embeddings/Microsoft_Word_Document2.docx"/><Relationship Id="rId5" Type="http://schemas.openxmlformats.org/officeDocument/2006/relationships/image" Target="../media/image18.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package" Target="../embeddings/Microsoft_Word_Document3.docx"/><Relationship Id="rId5" Type="http://schemas.openxmlformats.org/officeDocument/2006/relationships/image" Target="../media/image19.png"/><Relationship Id="rId6" Type="http://schemas.openxmlformats.org/officeDocument/2006/relationships/package" Target="../embeddings/Microsoft_Word_Document4.docx"/><Relationship Id="rId7" Type="http://schemas.openxmlformats.org/officeDocument/2006/relationships/image" Target="../media/image20.pn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chart" Target="../charts/char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package" Target="../embeddings/Microsoft_Word_Document6.docx"/><Relationship Id="rId5" Type="http://schemas.openxmlformats.org/officeDocument/2006/relationships/image" Target="../media/image21.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package" Target="../embeddings/Microsoft_Word_Document7.docx"/><Relationship Id="rId5" Type="http://schemas.openxmlformats.org/officeDocument/2006/relationships/image" Target="../media/image22.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package" Target="../embeddings/Microsoft_Word_Document8.docx"/><Relationship Id="rId5" Type="http://schemas.openxmlformats.org/officeDocument/2006/relationships/image" Target="../media/image23.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igstock-Happy-Family-And-Pregnancy-98244542.jpg"/>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581598" y="0"/>
            <a:ext cx="10269884" cy="5143500"/>
          </a:xfrm>
          <a:prstGeom prst="rect">
            <a:avLst/>
          </a:prstGeom>
        </p:spPr>
      </p:pic>
      <p:sp>
        <p:nvSpPr>
          <p:cNvPr id="2" name="Title 1"/>
          <p:cNvSpPr>
            <a:spLocks noGrp="1"/>
          </p:cNvSpPr>
          <p:nvPr>
            <p:ph type="ctrTitle"/>
          </p:nvPr>
        </p:nvSpPr>
        <p:spPr>
          <a:xfrm>
            <a:off x="685800" y="889001"/>
            <a:ext cx="7772400" cy="1811339"/>
          </a:xfrm>
        </p:spPr>
        <p:txBody>
          <a:bodyPr>
            <a:normAutofit/>
          </a:bodyPr>
          <a:lstStyle/>
          <a:p>
            <a:r>
              <a:rPr lang="en-AU" b="1" dirty="0" smtClean="0">
                <a:latin typeface="Century Gothic"/>
                <a:cs typeface="Century Gothic"/>
              </a:rPr>
              <a:t>Gender </a:t>
            </a:r>
            <a:r>
              <a:rPr lang="en-AU" b="1" dirty="0">
                <a:latin typeface="Century Gothic"/>
                <a:cs typeface="Century Gothic"/>
              </a:rPr>
              <a:t>&amp; Leadership in Obstetrics &amp; </a:t>
            </a:r>
            <a:r>
              <a:rPr lang="en-AU" b="1" dirty="0" smtClean="0">
                <a:latin typeface="Century Gothic"/>
                <a:cs typeface="Century Gothic"/>
              </a:rPr>
              <a:t>Gynaecology</a:t>
            </a:r>
            <a:endParaRPr lang="en-US" b="1" dirty="0">
              <a:latin typeface="Century Gothic"/>
              <a:cs typeface="Century Gothic"/>
            </a:endParaRPr>
          </a:p>
        </p:txBody>
      </p:sp>
      <p:sp>
        <p:nvSpPr>
          <p:cNvPr id="3" name="Subtitle 2"/>
          <p:cNvSpPr>
            <a:spLocks noGrp="1"/>
          </p:cNvSpPr>
          <p:nvPr>
            <p:ph type="subTitle" idx="1"/>
          </p:nvPr>
        </p:nvSpPr>
        <p:spPr>
          <a:xfrm>
            <a:off x="1371600" y="2700340"/>
            <a:ext cx="6400800" cy="1716438"/>
          </a:xfrm>
        </p:spPr>
        <p:txBody>
          <a:bodyPr>
            <a:normAutofit fontScale="62500" lnSpcReduction="20000"/>
          </a:bodyPr>
          <a:lstStyle/>
          <a:p>
            <a:r>
              <a:rPr lang="en-US" sz="3800" dirty="0" smtClean="0">
                <a:solidFill>
                  <a:schemeClr val="tx1"/>
                </a:solidFill>
                <a:latin typeface="Century Gothic"/>
                <a:cs typeface="Century Gothic"/>
              </a:rPr>
              <a:t>Master of Clinical Education Presentation </a:t>
            </a:r>
          </a:p>
          <a:p>
            <a:endParaRPr lang="en-US" sz="2400" dirty="0" smtClean="0">
              <a:solidFill>
                <a:schemeClr val="tx1"/>
              </a:solidFill>
              <a:latin typeface="Century Gothic"/>
              <a:cs typeface="Century Gothic"/>
            </a:endParaRPr>
          </a:p>
          <a:p>
            <a:r>
              <a:rPr lang="en-US" sz="3400" dirty="0" smtClean="0">
                <a:solidFill>
                  <a:schemeClr val="tx1"/>
                </a:solidFill>
                <a:latin typeface="Century Gothic"/>
                <a:cs typeface="Century Gothic"/>
              </a:rPr>
              <a:t>Dr Kirsten Connan</a:t>
            </a:r>
          </a:p>
          <a:p>
            <a:r>
              <a:rPr lang="en-US" sz="2100" dirty="0" smtClean="0">
                <a:solidFill>
                  <a:schemeClr val="tx1"/>
                </a:solidFill>
                <a:latin typeface="Century Gothic"/>
                <a:cs typeface="Century Gothic"/>
              </a:rPr>
              <a:t>MBBS(</a:t>
            </a:r>
            <a:r>
              <a:rPr lang="en-US" sz="2100" dirty="0">
                <a:solidFill>
                  <a:schemeClr val="tx1"/>
                </a:solidFill>
                <a:latin typeface="Century Gothic"/>
                <a:cs typeface="Century Gothic"/>
              </a:rPr>
              <a:t>Hon) FRANZCOG DDU </a:t>
            </a:r>
            <a:r>
              <a:rPr lang="en-US" sz="2100" dirty="0" err="1" smtClean="0">
                <a:solidFill>
                  <a:schemeClr val="tx1"/>
                </a:solidFill>
                <a:latin typeface="Century Gothic"/>
                <a:cs typeface="Century Gothic"/>
              </a:rPr>
              <a:t>GradDip</a:t>
            </a:r>
            <a:r>
              <a:rPr lang="en-US" sz="2100" dirty="0" smtClean="0">
                <a:solidFill>
                  <a:schemeClr val="tx1"/>
                </a:solidFill>
                <a:latin typeface="Century Gothic"/>
                <a:cs typeface="Century Gothic"/>
              </a:rPr>
              <a:t>(</a:t>
            </a:r>
            <a:r>
              <a:rPr lang="en-US" sz="2100" dirty="0" err="1" smtClean="0">
                <a:solidFill>
                  <a:schemeClr val="tx1"/>
                </a:solidFill>
                <a:latin typeface="Century Gothic"/>
                <a:cs typeface="Century Gothic"/>
              </a:rPr>
              <a:t>Clin</a:t>
            </a:r>
            <a:r>
              <a:rPr lang="en-US" sz="2100" dirty="0" smtClean="0">
                <a:solidFill>
                  <a:schemeClr val="tx1"/>
                </a:solidFill>
                <a:latin typeface="Century Gothic"/>
                <a:cs typeface="Century Gothic"/>
              </a:rPr>
              <a:t> Teach)</a:t>
            </a:r>
          </a:p>
          <a:p>
            <a:endParaRPr lang="en-US" sz="2400" dirty="0" smtClean="0">
              <a:solidFill>
                <a:schemeClr val="tx1"/>
              </a:solidFill>
              <a:latin typeface="Century Gothic"/>
              <a:cs typeface="Century Gothic"/>
            </a:endParaRPr>
          </a:p>
          <a:p>
            <a:r>
              <a:rPr lang="en-US" sz="2400" dirty="0" smtClean="0">
                <a:solidFill>
                  <a:schemeClr val="tx1"/>
                </a:solidFill>
                <a:latin typeface="Century Gothic"/>
                <a:cs typeface="Century Gothic"/>
              </a:rPr>
              <a:t>Obstetrician/Gynaecologist </a:t>
            </a:r>
          </a:p>
          <a:p>
            <a:endParaRPr lang="en-US" dirty="0">
              <a:solidFill>
                <a:schemeClr val="tx1"/>
              </a:solidFill>
              <a:latin typeface="Century Gothic"/>
              <a:cs typeface="Century Gothic"/>
            </a:endParaRPr>
          </a:p>
        </p:txBody>
      </p:sp>
    </p:spTree>
    <p:extLst>
      <p:ext uri="{BB962C8B-B14F-4D97-AF65-F5344CB8AC3E}">
        <p14:creationId xmlns:p14="http://schemas.microsoft.com/office/powerpoint/2010/main" val="407861930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2528631208"/>
              </p:ext>
            </p:extLst>
          </p:nvPr>
        </p:nvGraphicFramePr>
        <p:xfrm>
          <a:off x="1462270" y="552571"/>
          <a:ext cx="7427730" cy="4233947"/>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7"/>
          <p:cNvSpPr>
            <a:spLocks noGrp="1"/>
          </p:cNvSpPr>
          <p:nvPr>
            <p:ph type="title"/>
          </p:nvPr>
        </p:nvSpPr>
        <p:spPr>
          <a:xfrm rot="16200000">
            <a:off x="-1335202" y="1763363"/>
            <a:ext cx="4690671" cy="1596928"/>
          </a:xfrm>
        </p:spPr>
        <p:txBody>
          <a:bodyPr>
            <a:normAutofit/>
          </a:bodyPr>
          <a:lstStyle/>
          <a:p>
            <a:r>
              <a:rPr lang="en-US" sz="4000" dirty="0" smtClean="0"/>
              <a:t>RANZCOG leadership positions</a:t>
            </a:r>
            <a:endParaRPr lang="en-US" sz="4000" dirty="0"/>
          </a:p>
        </p:txBody>
      </p:sp>
    </p:spTree>
    <p:extLst>
      <p:ext uri="{BB962C8B-B14F-4D97-AF65-F5344CB8AC3E}">
        <p14:creationId xmlns:p14="http://schemas.microsoft.com/office/powerpoint/2010/main" val="114212004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rot="16200000">
            <a:off x="-1604040" y="1846128"/>
            <a:ext cx="5282416" cy="1312330"/>
          </a:xfrm>
        </p:spPr>
        <p:txBody>
          <a:bodyPr>
            <a:normAutofit fontScale="90000"/>
          </a:bodyPr>
          <a:lstStyle/>
          <a:p>
            <a:r>
              <a:rPr lang="en-US" dirty="0" smtClean="0"/>
              <a:t>Accredited hospitals HOD </a:t>
            </a:r>
            <a:endParaRPr lang="en-US" dirty="0"/>
          </a:p>
        </p:txBody>
      </p:sp>
      <p:grpSp>
        <p:nvGrpSpPr>
          <p:cNvPr id="2" name="Group 1"/>
          <p:cNvGrpSpPr/>
          <p:nvPr/>
        </p:nvGrpSpPr>
        <p:grpSpPr>
          <a:xfrm>
            <a:off x="1693334" y="760520"/>
            <a:ext cx="7021564" cy="3513332"/>
            <a:chOff x="973962" y="692775"/>
            <a:chExt cx="7992064" cy="4125220"/>
          </a:xfrm>
        </p:grpSpPr>
        <p:pic>
          <p:nvPicPr>
            <p:cNvPr id="8" name="Picture 7" descr="E51D9154-0A68-45CD-B99C-960105908C9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962" y="692775"/>
              <a:ext cx="7992064" cy="3997895"/>
            </a:xfrm>
            <a:prstGeom prst="rect">
              <a:avLst/>
            </a:prstGeom>
          </p:spPr>
        </p:pic>
        <p:sp>
          <p:nvSpPr>
            <p:cNvPr id="9" name="TextBox 8"/>
            <p:cNvSpPr txBox="1"/>
            <p:nvPr/>
          </p:nvSpPr>
          <p:spPr>
            <a:xfrm>
              <a:off x="1943281" y="2309253"/>
              <a:ext cx="903337" cy="523220"/>
            </a:xfrm>
            <a:prstGeom prst="rect">
              <a:avLst/>
            </a:prstGeom>
            <a:noFill/>
          </p:spPr>
          <p:txBody>
            <a:bodyPr wrap="none" rtlCol="0">
              <a:spAutoFit/>
            </a:bodyPr>
            <a:lstStyle/>
            <a:p>
              <a:r>
                <a:rPr lang="en-US" sz="2800" b="1" dirty="0" smtClean="0">
                  <a:latin typeface="Arial"/>
                  <a:cs typeface="Arial"/>
                </a:rPr>
                <a:t>21%</a:t>
              </a:r>
              <a:endParaRPr lang="en-US" sz="2800" b="1" dirty="0">
                <a:latin typeface="Arial"/>
                <a:cs typeface="Arial"/>
              </a:endParaRPr>
            </a:p>
          </p:txBody>
        </p:sp>
        <p:sp>
          <p:nvSpPr>
            <p:cNvPr id="10" name="TextBox 9"/>
            <p:cNvSpPr txBox="1"/>
            <p:nvPr/>
          </p:nvSpPr>
          <p:spPr>
            <a:xfrm>
              <a:off x="3889023" y="3728975"/>
              <a:ext cx="1019741" cy="523220"/>
            </a:xfrm>
            <a:prstGeom prst="rect">
              <a:avLst/>
            </a:prstGeom>
            <a:noFill/>
          </p:spPr>
          <p:txBody>
            <a:bodyPr wrap="square" rtlCol="0">
              <a:spAutoFit/>
            </a:bodyPr>
            <a:lstStyle/>
            <a:p>
              <a:r>
                <a:rPr lang="en-US" sz="2800" b="1" dirty="0" smtClean="0">
                  <a:latin typeface="Arial"/>
                  <a:cs typeface="Arial"/>
                </a:rPr>
                <a:t>38%</a:t>
              </a:r>
              <a:endParaRPr lang="en-US" sz="2800" b="1" dirty="0">
                <a:latin typeface="Arial"/>
                <a:cs typeface="Arial"/>
              </a:endParaRPr>
            </a:p>
          </p:txBody>
        </p:sp>
        <p:sp>
          <p:nvSpPr>
            <p:cNvPr id="11" name="TextBox 10"/>
            <p:cNvSpPr txBox="1"/>
            <p:nvPr/>
          </p:nvSpPr>
          <p:spPr>
            <a:xfrm>
              <a:off x="5194908" y="4294775"/>
              <a:ext cx="903337" cy="523220"/>
            </a:xfrm>
            <a:prstGeom prst="rect">
              <a:avLst/>
            </a:prstGeom>
            <a:noFill/>
          </p:spPr>
          <p:txBody>
            <a:bodyPr wrap="none" rtlCol="0">
              <a:spAutoFit/>
            </a:bodyPr>
            <a:lstStyle/>
            <a:p>
              <a:r>
                <a:rPr lang="en-US" sz="2800" b="1" dirty="0" smtClean="0">
                  <a:latin typeface="Arial"/>
                  <a:cs typeface="Arial"/>
                </a:rPr>
                <a:t>33%</a:t>
              </a:r>
              <a:endParaRPr lang="en-US" sz="2800" b="1" dirty="0">
                <a:latin typeface="Arial"/>
                <a:cs typeface="Arial"/>
              </a:endParaRPr>
            </a:p>
          </p:txBody>
        </p:sp>
        <p:sp>
          <p:nvSpPr>
            <p:cNvPr id="12" name="TextBox 11"/>
            <p:cNvSpPr txBox="1"/>
            <p:nvPr/>
          </p:nvSpPr>
          <p:spPr>
            <a:xfrm>
              <a:off x="5494656" y="3336560"/>
              <a:ext cx="1116894" cy="614345"/>
            </a:xfrm>
            <a:prstGeom prst="rect">
              <a:avLst/>
            </a:prstGeom>
            <a:noFill/>
          </p:spPr>
          <p:txBody>
            <a:bodyPr wrap="square" rtlCol="0">
              <a:spAutoFit/>
            </a:bodyPr>
            <a:lstStyle/>
            <a:p>
              <a:r>
                <a:rPr lang="en-US" sz="2800" b="1" dirty="0" smtClean="0">
                  <a:latin typeface="Arial"/>
                  <a:cs typeface="Arial"/>
                </a:rPr>
                <a:t>33%</a:t>
              </a:r>
              <a:endParaRPr lang="en-US" sz="2800" b="1" dirty="0">
                <a:latin typeface="Arial"/>
                <a:cs typeface="Arial"/>
              </a:endParaRPr>
            </a:p>
          </p:txBody>
        </p:sp>
        <p:sp>
          <p:nvSpPr>
            <p:cNvPr id="13" name="TextBox 12"/>
            <p:cNvSpPr txBox="1"/>
            <p:nvPr/>
          </p:nvSpPr>
          <p:spPr>
            <a:xfrm>
              <a:off x="4591320" y="2951833"/>
              <a:ext cx="903337" cy="523220"/>
            </a:xfrm>
            <a:prstGeom prst="rect">
              <a:avLst/>
            </a:prstGeom>
            <a:noFill/>
          </p:spPr>
          <p:txBody>
            <a:bodyPr wrap="none" rtlCol="0">
              <a:spAutoFit/>
            </a:bodyPr>
            <a:lstStyle/>
            <a:p>
              <a:r>
                <a:rPr lang="en-US" sz="2800" b="1" dirty="0" smtClean="0">
                  <a:latin typeface="Arial"/>
                  <a:cs typeface="Arial"/>
                </a:rPr>
                <a:t>27%</a:t>
              </a:r>
              <a:endParaRPr lang="en-US" sz="2800" b="1" dirty="0">
                <a:latin typeface="Arial"/>
                <a:cs typeface="Arial"/>
              </a:endParaRPr>
            </a:p>
          </p:txBody>
        </p:sp>
        <p:sp>
          <p:nvSpPr>
            <p:cNvPr id="14" name="TextBox 13"/>
            <p:cNvSpPr txBox="1"/>
            <p:nvPr/>
          </p:nvSpPr>
          <p:spPr>
            <a:xfrm>
              <a:off x="4533119" y="2063531"/>
              <a:ext cx="903337" cy="523220"/>
            </a:xfrm>
            <a:prstGeom prst="rect">
              <a:avLst/>
            </a:prstGeom>
            <a:noFill/>
          </p:spPr>
          <p:txBody>
            <a:bodyPr wrap="none" rtlCol="0">
              <a:spAutoFit/>
            </a:bodyPr>
            <a:lstStyle/>
            <a:p>
              <a:r>
                <a:rPr lang="en-US" sz="2800" b="1" dirty="0" smtClean="0">
                  <a:latin typeface="Arial"/>
                  <a:cs typeface="Arial"/>
                </a:rPr>
                <a:t>27%</a:t>
              </a:r>
              <a:endParaRPr lang="en-US" sz="2800" b="1" dirty="0">
                <a:latin typeface="Arial"/>
                <a:cs typeface="Arial"/>
              </a:endParaRPr>
            </a:p>
          </p:txBody>
        </p:sp>
        <p:sp>
          <p:nvSpPr>
            <p:cNvPr id="15" name="TextBox 14"/>
            <p:cNvSpPr txBox="1"/>
            <p:nvPr/>
          </p:nvSpPr>
          <p:spPr>
            <a:xfrm>
              <a:off x="3291529" y="2259738"/>
              <a:ext cx="903337" cy="523220"/>
            </a:xfrm>
            <a:prstGeom prst="rect">
              <a:avLst/>
            </a:prstGeom>
            <a:noFill/>
          </p:spPr>
          <p:txBody>
            <a:bodyPr wrap="none" rtlCol="0">
              <a:spAutoFit/>
            </a:bodyPr>
            <a:lstStyle/>
            <a:p>
              <a:r>
                <a:rPr lang="en-US" sz="2800" b="1" dirty="0" smtClean="0">
                  <a:latin typeface="Arial"/>
                  <a:cs typeface="Arial"/>
                </a:rPr>
                <a:t>16%</a:t>
              </a:r>
              <a:endParaRPr lang="en-US" sz="2800" b="1" dirty="0">
                <a:latin typeface="Arial"/>
                <a:cs typeface="Arial"/>
              </a:endParaRPr>
            </a:p>
          </p:txBody>
        </p:sp>
        <p:sp>
          <p:nvSpPr>
            <p:cNvPr id="16" name="TextBox 15"/>
            <p:cNvSpPr txBox="1"/>
            <p:nvPr/>
          </p:nvSpPr>
          <p:spPr>
            <a:xfrm>
              <a:off x="7788995" y="2951833"/>
              <a:ext cx="903337" cy="523220"/>
            </a:xfrm>
            <a:prstGeom prst="rect">
              <a:avLst/>
            </a:prstGeom>
            <a:noFill/>
          </p:spPr>
          <p:txBody>
            <a:bodyPr wrap="none" rtlCol="0">
              <a:spAutoFit/>
            </a:bodyPr>
            <a:lstStyle/>
            <a:p>
              <a:r>
                <a:rPr lang="en-US" sz="2800" b="1" dirty="0" smtClean="0">
                  <a:latin typeface="Arial"/>
                  <a:cs typeface="Arial"/>
                </a:rPr>
                <a:t>58%</a:t>
              </a:r>
              <a:endParaRPr lang="en-US" sz="2800" b="1" dirty="0">
                <a:latin typeface="Arial"/>
                <a:cs typeface="Arial"/>
              </a:endParaRPr>
            </a:p>
          </p:txBody>
        </p:sp>
      </p:grpSp>
    </p:spTree>
    <p:extLst>
      <p:ext uri="{BB962C8B-B14F-4D97-AF65-F5344CB8AC3E}">
        <p14:creationId xmlns:p14="http://schemas.microsoft.com/office/powerpoint/2010/main" val="310265866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248633" y="1715253"/>
            <a:ext cx="4690673" cy="1693153"/>
          </a:xfrm>
        </p:spPr>
        <p:txBody>
          <a:bodyPr>
            <a:noAutofit/>
          </a:bodyPr>
          <a:lstStyle/>
          <a:p>
            <a:r>
              <a:rPr lang="en-US" dirty="0" smtClean="0"/>
              <a:t>University O&amp;G </a:t>
            </a:r>
            <a:br>
              <a:rPr lang="en-US" dirty="0" smtClean="0"/>
            </a:br>
            <a:r>
              <a:rPr lang="en-US" dirty="0" smtClean="0"/>
              <a:t>Department Head</a:t>
            </a:r>
            <a:endParaRPr lang="en-US" dirty="0"/>
          </a:p>
        </p:txBody>
      </p:sp>
      <p:sp>
        <p:nvSpPr>
          <p:cNvPr id="3" name="Content Placeholder 2"/>
          <p:cNvSpPr>
            <a:spLocks noGrp="1"/>
          </p:cNvSpPr>
          <p:nvPr>
            <p:ph idx="1"/>
          </p:nvPr>
        </p:nvSpPr>
        <p:spPr>
          <a:xfrm>
            <a:off x="1673915" y="493889"/>
            <a:ext cx="6714900" cy="4100735"/>
          </a:xfrm>
        </p:spPr>
        <p:txBody>
          <a:bodyPr>
            <a:normAutofit lnSpcReduction="10000"/>
          </a:bodyPr>
          <a:lstStyle/>
          <a:p>
            <a:pPr marL="0" indent="0" algn="ctr">
              <a:buNone/>
            </a:pPr>
            <a:r>
              <a:rPr lang="en-US" sz="5400" dirty="0" smtClean="0">
                <a:solidFill>
                  <a:schemeClr val="accent5">
                    <a:lumMod val="75000"/>
                  </a:schemeClr>
                </a:solidFill>
              </a:rPr>
              <a:t>Australia 33%</a:t>
            </a:r>
          </a:p>
          <a:p>
            <a:pPr marL="0" indent="0" algn="ctr">
              <a:buNone/>
            </a:pPr>
            <a:r>
              <a:rPr lang="en-US" sz="2000" dirty="0" smtClean="0"/>
              <a:t>18 Universities </a:t>
            </a:r>
          </a:p>
          <a:p>
            <a:pPr marL="0" indent="0" algn="ctr">
              <a:buNone/>
            </a:pPr>
            <a:r>
              <a:rPr lang="en-US" sz="2000" dirty="0" smtClean="0"/>
              <a:t>20 Heads of department </a:t>
            </a:r>
          </a:p>
          <a:p>
            <a:pPr marL="0" indent="0" algn="ctr">
              <a:buNone/>
            </a:pPr>
            <a:r>
              <a:rPr lang="en-US" sz="2000" dirty="0" smtClean="0"/>
              <a:t>5 females (2 joint) </a:t>
            </a:r>
          </a:p>
          <a:p>
            <a:pPr marL="0" indent="0" algn="ctr">
              <a:buNone/>
            </a:pPr>
            <a:endParaRPr lang="en-US" sz="1000" dirty="0"/>
          </a:p>
          <a:p>
            <a:pPr marL="0" indent="0" algn="ctr">
              <a:buNone/>
            </a:pPr>
            <a:r>
              <a:rPr lang="en-US" sz="5400" dirty="0" smtClean="0">
                <a:solidFill>
                  <a:srgbClr val="31859C"/>
                </a:solidFill>
              </a:rPr>
              <a:t>New Zealand 67%</a:t>
            </a:r>
          </a:p>
          <a:p>
            <a:pPr marL="0" indent="0" algn="ctr">
              <a:buNone/>
            </a:pPr>
            <a:r>
              <a:rPr lang="en-US" sz="2000" dirty="0" smtClean="0">
                <a:solidFill>
                  <a:srgbClr val="000000"/>
                </a:solidFill>
              </a:rPr>
              <a:t>2 Universities </a:t>
            </a:r>
          </a:p>
          <a:p>
            <a:pPr marL="0" indent="0" algn="ctr">
              <a:buNone/>
            </a:pPr>
            <a:r>
              <a:rPr lang="en-US" sz="2000" dirty="0" smtClean="0">
                <a:solidFill>
                  <a:srgbClr val="000000"/>
                </a:solidFill>
              </a:rPr>
              <a:t>3 Heads of department </a:t>
            </a:r>
          </a:p>
          <a:p>
            <a:pPr marL="0" indent="0" algn="ctr">
              <a:buNone/>
            </a:pPr>
            <a:r>
              <a:rPr lang="en-US" sz="2000" dirty="0" smtClean="0">
                <a:solidFill>
                  <a:srgbClr val="000000"/>
                </a:solidFill>
              </a:rPr>
              <a:t>2 females (1 joint)</a:t>
            </a:r>
          </a:p>
          <a:p>
            <a:pPr marL="0" indent="0" algn="ctr">
              <a:buNone/>
            </a:pPr>
            <a:endParaRPr lang="en-US" sz="2000" dirty="0">
              <a:solidFill>
                <a:srgbClr val="000000"/>
              </a:solidFill>
            </a:endParaRPr>
          </a:p>
        </p:txBody>
      </p:sp>
    </p:spTree>
    <p:extLst>
      <p:ext uri="{BB962C8B-B14F-4D97-AF65-F5344CB8AC3E}">
        <p14:creationId xmlns:p14="http://schemas.microsoft.com/office/powerpoint/2010/main" val="267123060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63"/>
            <a:ext cx="8229600" cy="574525"/>
          </a:xfrm>
        </p:spPr>
        <p:txBody>
          <a:bodyPr>
            <a:noAutofit/>
          </a:bodyPr>
          <a:lstStyle/>
          <a:p>
            <a:r>
              <a:rPr lang="en-US" sz="3600" dirty="0" smtClean="0">
                <a:solidFill>
                  <a:schemeClr val="accent5">
                    <a:lumMod val="75000"/>
                  </a:schemeClr>
                </a:solidFill>
              </a:rPr>
              <a:t>30% Response Rate (770)</a:t>
            </a:r>
            <a:endParaRPr lang="en-US" sz="3600" dirty="0">
              <a:solidFill>
                <a:schemeClr val="accent5">
                  <a:lumMod val="75000"/>
                </a:schemeClr>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403204136"/>
              </p:ext>
            </p:extLst>
          </p:nvPr>
        </p:nvGraphicFramePr>
        <p:xfrm>
          <a:off x="1371410" y="851537"/>
          <a:ext cx="6362700" cy="4082275"/>
        </p:xfrm>
        <a:graphic>
          <a:graphicData uri="http://schemas.openxmlformats.org/presentationml/2006/ole">
            <mc:AlternateContent xmlns:mc="http://schemas.openxmlformats.org/markup-compatibility/2006">
              <mc:Choice xmlns:v="urn:schemas-microsoft-com:vml" Requires="v">
                <p:oleObj spid="_x0000_s2230" name="Document" r:id="rId4" imgW="6362700" imgH="5600700" progId="Word.Document.12">
                  <p:embed/>
                </p:oleObj>
              </mc:Choice>
              <mc:Fallback>
                <p:oleObj name="Document" r:id="rId4" imgW="6362700" imgH="5600700" progId="Word.Document.12">
                  <p:embed/>
                  <p:pic>
                    <p:nvPicPr>
                      <p:cNvPr id="0" name=""/>
                      <p:cNvPicPr/>
                      <p:nvPr/>
                    </p:nvPicPr>
                    <p:blipFill>
                      <a:blip r:embed="rId5"/>
                      <a:stretch>
                        <a:fillRect/>
                      </a:stretch>
                    </p:blipFill>
                    <p:spPr>
                      <a:xfrm>
                        <a:off x="1371410" y="851537"/>
                        <a:ext cx="6362700" cy="4082275"/>
                      </a:xfrm>
                      <a:prstGeom prst="rect">
                        <a:avLst/>
                      </a:prstGeom>
                    </p:spPr>
                  </p:pic>
                </p:oleObj>
              </mc:Fallback>
            </mc:AlternateContent>
          </a:graphicData>
        </a:graphic>
      </p:graphicFrame>
    </p:spTree>
    <p:extLst>
      <p:ext uri="{BB962C8B-B14F-4D97-AF65-F5344CB8AC3E}">
        <p14:creationId xmlns:p14="http://schemas.microsoft.com/office/powerpoint/2010/main" val="357216630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3853955918"/>
              </p:ext>
            </p:extLst>
          </p:nvPr>
        </p:nvGraphicFramePr>
        <p:xfrm>
          <a:off x="752746" y="1429039"/>
          <a:ext cx="7366173" cy="1455591"/>
        </p:xfrm>
        <a:graphic>
          <a:graphicData uri="http://schemas.openxmlformats.org/presentationml/2006/ole">
            <mc:AlternateContent xmlns:mc="http://schemas.openxmlformats.org/markup-compatibility/2006">
              <mc:Choice xmlns:v="urn:schemas-microsoft-com:vml" Requires="v">
                <p:oleObj spid="_x0000_s1378" name="Document" r:id="rId4" imgW="6362700" imgH="1676400" progId="Word.Document.12">
                  <p:embed/>
                </p:oleObj>
              </mc:Choice>
              <mc:Fallback>
                <p:oleObj name="Document" r:id="rId4" imgW="6362700" imgH="1676400" progId="Word.Document.12">
                  <p:embed/>
                  <p:pic>
                    <p:nvPicPr>
                      <p:cNvPr id="0" name=""/>
                      <p:cNvPicPr/>
                      <p:nvPr/>
                    </p:nvPicPr>
                    <p:blipFill>
                      <a:blip r:embed="rId5"/>
                      <a:stretch>
                        <a:fillRect/>
                      </a:stretch>
                    </p:blipFill>
                    <p:spPr>
                      <a:xfrm>
                        <a:off x="752746" y="1429039"/>
                        <a:ext cx="7366173" cy="1455591"/>
                      </a:xfrm>
                      <a:prstGeom prst="rect">
                        <a:avLst/>
                      </a:prstGeom>
                    </p:spPr>
                  </p:pic>
                </p:oleObj>
              </mc:Fallback>
            </mc:AlternateContent>
          </a:graphicData>
        </a:graphic>
      </p:graphicFrame>
      <p:sp>
        <p:nvSpPr>
          <p:cNvPr id="8" name="Rectangle 7"/>
          <p:cNvSpPr/>
          <p:nvPr/>
        </p:nvSpPr>
        <p:spPr>
          <a:xfrm>
            <a:off x="327088" y="1018582"/>
            <a:ext cx="8446535" cy="353943"/>
          </a:xfrm>
          <a:prstGeom prst="rect">
            <a:avLst/>
          </a:prstGeom>
        </p:spPr>
        <p:txBody>
          <a:bodyPr wrap="square">
            <a:spAutoFit/>
          </a:bodyPr>
          <a:lstStyle/>
          <a:p>
            <a:r>
              <a:rPr lang="en-AU" sz="1700" b="1" dirty="0" smtClean="0">
                <a:solidFill>
                  <a:srgbClr val="31859C"/>
                </a:solidFill>
              </a:rPr>
              <a:t>Do </a:t>
            </a:r>
            <a:r>
              <a:rPr lang="en-AU" sz="1700" b="1" dirty="0">
                <a:solidFill>
                  <a:srgbClr val="31859C"/>
                </a:solidFill>
              </a:rPr>
              <a:t>you currently hold a leadership positions within RANZCOG, University or your hospital</a:t>
            </a:r>
            <a:r>
              <a:rPr lang="en-AU" sz="1700" b="1" dirty="0" smtClean="0">
                <a:solidFill>
                  <a:srgbClr val="31859C"/>
                </a:solidFill>
              </a:rPr>
              <a:t>?</a:t>
            </a:r>
            <a:endParaRPr lang="en-AU" sz="1700" b="1" dirty="0">
              <a:solidFill>
                <a:srgbClr val="31859C"/>
              </a:solidFill>
            </a:endParaRPr>
          </a:p>
        </p:txBody>
      </p:sp>
      <p:sp>
        <p:nvSpPr>
          <p:cNvPr id="9" name="Rectangle 8"/>
          <p:cNvSpPr/>
          <p:nvPr/>
        </p:nvSpPr>
        <p:spPr>
          <a:xfrm>
            <a:off x="557973" y="3027960"/>
            <a:ext cx="8446535" cy="353943"/>
          </a:xfrm>
          <a:prstGeom prst="rect">
            <a:avLst/>
          </a:prstGeom>
        </p:spPr>
        <p:txBody>
          <a:bodyPr wrap="square">
            <a:spAutoFit/>
          </a:bodyPr>
          <a:lstStyle/>
          <a:p>
            <a:r>
              <a:rPr lang="en-AU" sz="1700" b="1" dirty="0" smtClean="0">
                <a:solidFill>
                  <a:srgbClr val="31859C"/>
                </a:solidFill>
              </a:rPr>
              <a:t>Would </a:t>
            </a:r>
            <a:r>
              <a:rPr lang="en-AU" sz="1700" b="1" dirty="0">
                <a:solidFill>
                  <a:srgbClr val="31859C"/>
                </a:solidFill>
              </a:rPr>
              <a:t>you like to hold an additional leadership position now or in the future</a:t>
            </a:r>
            <a:r>
              <a:rPr lang="en-AU" sz="1700" b="1" dirty="0" smtClean="0">
                <a:solidFill>
                  <a:srgbClr val="31859C"/>
                </a:solidFill>
              </a:rPr>
              <a:t>?</a:t>
            </a:r>
            <a:endParaRPr lang="en-AU" sz="1700" b="1" dirty="0">
              <a:solidFill>
                <a:srgbClr val="31859C"/>
              </a:solidFill>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2865313465"/>
              </p:ext>
            </p:extLst>
          </p:nvPr>
        </p:nvGraphicFramePr>
        <p:xfrm>
          <a:off x="771986" y="3484003"/>
          <a:ext cx="7346932" cy="1257300"/>
        </p:xfrm>
        <a:graphic>
          <a:graphicData uri="http://schemas.openxmlformats.org/presentationml/2006/ole">
            <mc:AlternateContent xmlns:mc="http://schemas.openxmlformats.org/markup-compatibility/2006">
              <mc:Choice xmlns:v="urn:schemas-microsoft-com:vml" Requires="v">
                <p:oleObj spid="_x0000_s1379" name="Document" r:id="rId6" imgW="6362700" imgH="1676400" progId="Word.Document.12">
                  <p:embed/>
                </p:oleObj>
              </mc:Choice>
              <mc:Fallback>
                <p:oleObj name="Document" r:id="rId6" imgW="6362700" imgH="1676400" progId="Word.Document.12">
                  <p:embed/>
                  <p:pic>
                    <p:nvPicPr>
                      <p:cNvPr id="0" name=""/>
                      <p:cNvPicPr/>
                      <p:nvPr/>
                    </p:nvPicPr>
                    <p:blipFill>
                      <a:blip r:embed="rId7"/>
                      <a:stretch>
                        <a:fillRect/>
                      </a:stretch>
                    </p:blipFill>
                    <p:spPr>
                      <a:xfrm>
                        <a:off x="771986" y="3484003"/>
                        <a:ext cx="7346932" cy="1257300"/>
                      </a:xfrm>
                      <a:prstGeom prst="rect">
                        <a:avLst/>
                      </a:prstGeom>
                    </p:spPr>
                  </p:pic>
                </p:oleObj>
              </mc:Fallback>
            </mc:AlternateContent>
          </a:graphicData>
        </a:graphic>
      </p:graphicFrame>
      <p:sp>
        <p:nvSpPr>
          <p:cNvPr id="13" name="Title 12"/>
          <p:cNvSpPr>
            <a:spLocks noGrp="1"/>
          </p:cNvSpPr>
          <p:nvPr>
            <p:ph type="title"/>
          </p:nvPr>
        </p:nvSpPr>
        <p:spPr>
          <a:xfrm>
            <a:off x="457200" y="205980"/>
            <a:ext cx="8229600" cy="703289"/>
          </a:xfrm>
        </p:spPr>
        <p:txBody>
          <a:bodyPr>
            <a:normAutofit fontScale="90000"/>
          </a:bodyPr>
          <a:lstStyle/>
          <a:p>
            <a:r>
              <a:rPr lang="en-US" dirty="0" smtClean="0">
                <a:solidFill>
                  <a:srgbClr val="31859C"/>
                </a:solidFill>
              </a:rPr>
              <a:t>Leadership </a:t>
            </a:r>
            <a:endParaRPr lang="en-US" dirty="0">
              <a:solidFill>
                <a:srgbClr val="31859C"/>
              </a:solidFill>
            </a:endParaRPr>
          </a:p>
        </p:txBody>
      </p:sp>
    </p:spTree>
    <p:extLst>
      <p:ext uri="{BB962C8B-B14F-4D97-AF65-F5344CB8AC3E}">
        <p14:creationId xmlns:p14="http://schemas.microsoft.com/office/powerpoint/2010/main" val="16249551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5979"/>
            <a:ext cx="8229600" cy="616692"/>
          </a:xfrm>
        </p:spPr>
        <p:txBody>
          <a:bodyPr>
            <a:normAutofit fontScale="90000"/>
          </a:bodyPr>
          <a:lstStyle/>
          <a:p>
            <a:r>
              <a:rPr lang="en-US" dirty="0">
                <a:solidFill>
                  <a:srgbClr val="31859C"/>
                </a:solidFill>
              </a:rPr>
              <a:t>Leadership</a:t>
            </a:r>
            <a:endParaRPr lang="en-US" dirty="0"/>
          </a:p>
        </p:txBody>
      </p:sp>
      <p:graphicFrame>
        <p:nvGraphicFramePr>
          <p:cNvPr id="8" name="Chart 7"/>
          <p:cNvGraphicFramePr/>
          <p:nvPr>
            <p:extLst>
              <p:ext uri="{D42A27DB-BD31-4B8C-83A1-F6EECF244321}">
                <p14:modId xmlns:p14="http://schemas.microsoft.com/office/powerpoint/2010/main" val="2954748809"/>
              </p:ext>
            </p:extLst>
          </p:nvPr>
        </p:nvGraphicFramePr>
        <p:xfrm>
          <a:off x="776111" y="2017581"/>
          <a:ext cx="7617853" cy="271514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457200" y="998727"/>
            <a:ext cx="8229599" cy="954107"/>
          </a:xfrm>
          <a:prstGeom prst="rect">
            <a:avLst/>
          </a:prstGeom>
        </p:spPr>
        <p:txBody>
          <a:bodyPr wrap="square">
            <a:spAutoFit/>
          </a:bodyPr>
          <a:lstStyle/>
          <a:p>
            <a:pPr algn="ctr"/>
            <a:r>
              <a:rPr lang="en-AU" sz="2800" b="1" dirty="0" smtClean="0">
                <a:solidFill>
                  <a:srgbClr val="31859C"/>
                </a:solidFill>
              </a:rPr>
              <a:t>What </a:t>
            </a:r>
            <a:r>
              <a:rPr lang="en-AU" sz="2800" b="1" dirty="0">
                <a:solidFill>
                  <a:srgbClr val="31859C"/>
                </a:solidFill>
              </a:rPr>
              <a:t>factors stop you from seeking a leadership position or </a:t>
            </a:r>
            <a:r>
              <a:rPr lang="en-AU" sz="2800" b="1" dirty="0" smtClean="0">
                <a:solidFill>
                  <a:srgbClr val="31859C"/>
                </a:solidFill>
              </a:rPr>
              <a:t>additional </a:t>
            </a:r>
            <a:r>
              <a:rPr lang="en-AU" sz="2800" b="1" dirty="0">
                <a:solidFill>
                  <a:srgbClr val="31859C"/>
                </a:solidFill>
              </a:rPr>
              <a:t>leadership positions</a:t>
            </a:r>
            <a:r>
              <a:rPr lang="en-AU" sz="2800" b="1" dirty="0" smtClean="0">
                <a:solidFill>
                  <a:srgbClr val="31859C"/>
                </a:solidFill>
              </a:rPr>
              <a:t>?</a:t>
            </a:r>
            <a:endParaRPr lang="en-AU" sz="2800" b="1" dirty="0">
              <a:solidFill>
                <a:srgbClr val="31859C"/>
              </a:solidFill>
            </a:endParaRPr>
          </a:p>
        </p:txBody>
      </p:sp>
    </p:spTree>
    <p:extLst>
      <p:ext uri="{BB962C8B-B14F-4D97-AF65-F5344CB8AC3E}">
        <p14:creationId xmlns:p14="http://schemas.microsoft.com/office/powerpoint/2010/main" val="162495510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80"/>
            <a:ext cx="8229600" cy="429065"/>
          </a:xfrm>
        </p:spPr>
        <p:txBody>
          <a:bodyPr>
            <a:noAutofit/>
          </a:bodyPr>
          <a:lstStyle/>
          <a:p>
            <a:r>
              <a:rPr lang="en-US" dirty="0">
                <a:solidFill>
                  <a:srgbClr val="31859C"/>
                </a:solidFill>
              </a:rPr>
              <a:t>Leadership</a:t>
            </a:r>
            <a:endParaRPr lang="en-US" dirty="0"/>
          </a:p>
        </p:txBody>
      </p:sp>
      <p:sp>
        <p:nvSpPr>
          <p:cNvPr id="3" name="Content Placeholder 2"/>
          <p:cNvSpPr>
            <a:spLocks noGrp="1"/>
          </p:cNvSpPr>
          <p:nvPr>
            <p:ph idx="1"/>
          </p:nvPr>
        </p:nvSpPr>
        <p:spPr>
          <a:xfrm>
            <a:off x="457200" y="747889"/>
            <a:ext cx="8229600" cy="4120443"/>
          </a:xfrm>
        </p:spPr>
        <p:txBody>
          <a:bodyPr>
            <a:normAutofit fontScale="85000" lnSpcReduction="20000"/>
          </a:bodyPr>
          <a:lstStyle/>
          <a:p>
            <a:pPr marL="0" indent="0" algn="ctr">
              <a:buNone/>
            </a:pPr>
            <a:r>
              <a:rPr lang="en-AU" sz="2800" b="1" dirty="0" smtClean="0">
                <a:solidFill>
                  <a:srgbClr val="31859C"/>
                </a:solidFill>
              </a:rPr>
              <a:t>Thematic analysis:</a:t>
            </a:r>
            <a:r>
              <a:rPr lang="en-AU" sz="2800" dirty="0" smtClean="0">
                <a:solidFill>
                  <a:srgbClr val="31859C"/>
                </a:solidFill>
              </a:rPr>
              <a:t> </a:t>
            </a:r>
            <a:r>
              <a:rPr lang="en-AU" sz="2800" i="1" dirty="0" smtClean="0">
                <a:solidFill>
                  <a:srgbClr val="31859C"/>
                </a:solidFill>
              </a:rPr>
              <a:t>Any </a:t>
            </a:r>
            <a:r>
              <a:rPr lang="en-AU" sz="2800" i="1" dirty="0">
                <a:solidFill>
                  <a:srgbClr val="31859C"/>
                </a:solidFill>
              </a:rPr>
              <a:t>comments regarding O&amp;G leadership</a:t>
            </a:r>
            <a:r>
              <a:rPr lang="en-AU" sz="2800" i="1" dirty="0" smtClean="0">
                <a:solidFill>
                  <a:srgbClr val="31859C"/>
                </a:solidFill>
              </a:rPr>
              <a:t>?</a:t>
            </a:r>
            <a:endParaRPr lang="en-AU" sz="2800" dirty="0">
              <a:solidFill>
                <a:srgbClr val="31859C"/>
              </a:solidFill>
            </a:endParaRPr>
          </a:p>
          <a:p>
            <a:pPr marL="0" indent="0" algn="ctr">
              <a:buNone/>
            </a:pPr>
            <a:r>
              <a:rPr lang="en-AU" sz="1600" dirty="0" smtClean="0">
                <a:solidFill>
                  <a:srgbClr val="31859C"/>
                </a:solidFill>
              </a:rPr>
              <a:t> </a:t>
            </a:r>
            <a:r>
              <a:rPr lang="en-AU" sz="1600" i="1" dirty="0" smtClean="0"/>
              <a:t>20% response rate </a:t>
            </a:r>
          </a:p>
          <a:p>
            <a:pPr marL="0" indent="0">
              <a:buNone/>
            </a:pPr>
            <a:endParaRPr lang="en-AU" sz="2000" dirty="0" smtClean="0"/>
          </a:p>
          <a:p>
            <a:pPr marL="0" indent="0">
              <a:buNone/>
            </a:pPr>
            <a:r>
              <a:rPr lang="en-US" sz="2000" b="1" dirty="0" smtClean="0"/>
              <a:t>MAJOR THEME </a:t>
            </a:r>
            <a:r>
              <a:rPr lang="en-US" sz="2000" dirty="0" smtClean="0"/>
              <a:t>- </a:t>
            </a:r>
            <a:r>
              <a:rPr lang="en-US" sz="2000" b="1" i="1" dirty="0" smtClean="0"/>
              <a:t>Leadership barriers </a:t>
            </a:r>
          </a:p>
          <a:p>
            <a:pPr marL="0" indent="0">
              <a:buNone/>
            </a:pPr>
            <a:r>
              <a:rPr lang="en-US" sz="2000" dirty="0"/>
              <a:t>	</a:t>
            </a:r>
            <a:r>
              <a:rPr lang="en-US" sz="2000" dirty="0" smtClean="0"/>
              <a:t>- </a:t>
            </a:r>
            <a:r>
              <a:rPr lang="en-US" sz="1800" dirty="0" smtClean="0"/>
              <a:t>83% of female responders </a:t>
            </a:r>
          </a:p>
          <a:p>
            <a:pPr marL="0" indent="0">
              <a:buNone/>
            </a:pPr>
            <a:r>
              <a:rPr lang="en-US" sz="1800" dirty="0"/>
              <a:t>	</a:t>
            </a:r>
            <a:r>
              <a:rPr lang="en-US" sz="1800" dirty="0" smtClean="0"/>
              <a:t>- 60% of male responders </a:t>
            </a:r>
          </a:p>
          <a:p>
            <a:pPr marL="0" indent="0">
              <a:buNone/>
            </a:pPr>
            <a:r>
              <a:rPr lang="en-US" sz="1800" dirty="0"/>
              <a:t>	</a:t>
            </a:r>
            <a:r>
              <a:rPr lang="en-US" sz="1800" dirty="0" smtClean="0"/>
              <a:t>- 85% of trainee responders </a:t>
            </a:r>
          </a:p>
          <a:p>
            <a:pPr marL="0" indent="0">
              <a:buNone/>
            </a:pPr>
            <a:r>
              <a:rPr lang="en-US" sz="2000" b="1" dirty="0" smtClean="0"/>
              <a:t>Sub-themes</a:t>
            </a:r>
          </a:p>
          <a:p>
            <a:pPr marL="685800" lvl="1">
              <a:buFontTx/>
              <a:buChar char="-"/>
            </a:pPr>
            <a:r>
              <a:rPr lang="en-US" sz="1800" b="1" dirty="0" smtClean="0"/>
              <a:t>Females – </a:t>
            </a:r>
            <a:r>
              <a:rPr lang="en-US" sz="1800" dirty="0" smtClean="0"/>
              <a:t>disillusionment, time &amp; financial barriers, gender barriers, ‘learning leadership’.</a:t>
            </a:r>
          </a:p>
          <a:p>
            <a:pPr marL="685800" lvl="1">
              <a:buFontTx/>
              <a:buChar char="-"/>
            </a:pPr>
            <a:r>
              <a:rPr lang="en-US" sz="1800" b="1" dirty="0" smtClean="0"/>
              <a:t>Males</a:t>
            </a:r>
            <a:r>
              <a:rPr lang="en-US" sz="1800" dirty="0" smtClean="0"/>
              <a:t> – disillusionment, time &amp; financial barriers, ‘learning leadership’, ‘changing of the guard’.</a:t>
            </a:r>
          </a:p>
          <a:p>
            <a:pPr marL="0" indent="0">
              <a:buNone/>
            </a:pPr>
            <a:endParaRPr lang="en-US" sz="1800" dirty="0" smtClean="0"/>
          </a:p>
          <a:p>
            <a:pPr marL="0" indent="0">
              <a:buNone/>
            </a:pPr>
            <a:r>
              <a:rPr lang="en-AU" sz="1600" i="1" dirty="0" smtClean="0"/>
              <a:t>“RANZCOG </a:t>
            </a:r>
            <a:r>
              <a:rPr lang="en-AU" sz="1600" i="1" dirty="0"/>
              <a:t>leadership seems most interested in their own views and their colleagues pockets, not what is best for women. Also no respect for views of </a:t>
            </a:r>
            <a:r>
              <a:rPr lang="en-AU" sz="1600" i="1" dirty="0" smtClean="0"/>
              <a:t>members” </a:t>
            </a:r>
            <a:r>
              <a:rPr lang="en-AU" sz="1600" i="1" dirty="0"/>
              <a:t>(F, 50+, </a:t>
            </a:r>
            <a:r>
              <a:rPr lang="en-AU" sz="1600" i="1" dirty="0" smtClean="0"/>
              <a:t>Australia)</a:t>
            </a:r>
            <a:endParaRPr lang="en-AU" sz="1600" dirty="0" smtClean="0"/>
          </a:p>
          <a:p>
            <a:pPr marL="0" indent="0">
              <a:buNone/>
            </a:pPr>
            <a:endParaRPr lang="en-AU" sz="1100" dirty="0" smtClean="0"/>
          </a:p>
          <a:p>
            <a:pPr marL="0" indent="0">
              <a:buNone/>
            </a:pPr>
            <a:r>
              <a:rPr lang="en-AU" sz="1600" dirty="0" smtClean="0"/>
              <a:t>“</a:t>
            </a:r>
            <a:r>
              <a:rPr lang="en-AU" sz="1600" i="1" dirty="0" smtClean="0"/>
              <a:t>RANZCOG </a:t>
            </a:r>
            <a:r>
              <a:rPr lang="en-AU" sz="1600" i="1" dirty="0"/>
              <a:t>has elections that have a set pattern of ascendancy in a rigid old boys network that prevents other from outside joining and progressing through the </a:t>
            </a:r>
            <a:r>
              <a:rPr lang="en-AU" sz="1600" i="1" dirty="0" smtClean="0"/>
              <a:t>ranks</a:t>
            </a:r>
            <a:r>
              <a:rPr lang="en-AU" sz="1600" dirty="0" smtClean="0"/>
              <a:t>” </a:t>
            </a:r>
            <a:r>
              <a:rPr lang="en-AU" sz="1600" dirty="0"/>
              <a:t>(M, 40+, Australia</a:t>
            </a:r>
            <a:r>
              <a:rPr lang="en-AU" sz="1600" dirty="0" smtClean="0"/>
              <a:t>)</a:t>
            </a:r>
            <a:endParaRPr lang="en-AU" sz="1600" dirty="0"/>
          </a:p>
          <a:p>
            <a:pPr marL="0" indent="0">
              <a:buNone/>
            </a:pPr>
            <a:endParaRPr lang="en-US" sz="1600" dirty="0"/>
          </a:p>
        </p:txBody>
      </p:sp>
    </p:spTree>
    <p:extLst>
      <p:ext uri="{BB962C8B-B14F-4D97-AF65-F5344CB8AC3E}">
        <p14:creationId xmlns:p14="http://schemas.microsoft.com/office/powerpoint/2010/main" val="162495510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31125"/>
          </a:xfrm>
        </p:spPr>
        <p:txBody>
          <a:bodyPr>
            <a:normAutofit fontScale="90000"/>
          </a:bodyPr>
          <a:lstStyle/>
          <a:p>
            <a:r>
              <a:rPr lang="en-US" dirty="0" smtClean="0">
                <a:solidFill>
                  <a:schemeClr val="accent5">
                    <a:lumMod val="75000"/>
                  </a:schemeClr>
                </a:solidFill>
              </a:rPr>
              <a:t>Gender Bias </a:t>
            </a:r>
            <a:endParaRPr lang="en-US" dirty="0">
              <a:solidFill>
                <a:schemeClr val="accent5">
                  <a:lumMod val="75000"/>
                </a:schemeClr>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940964375"/>
              </p:ext>
            </p:extLst>
          </p:nvPr>
        </p:nvGraphicFramePr>
        <p:xfrm>
          <a:off x="589182" y="2270682"/>
          <a:ext cx="7984729" cy="2103761"/>
        </p:xfrm>
        <a:graphic>
          <a:graphicData uri="http://schemas.openxmlformats.org/presentationml/2006/ole">
            <mc:AlternateContent xmlns:mc="http://schemas.openxmlformats.org/markup-compatibility/2006">
              <mc:Choice xmlns:v="urn:schemas-microsoft-com:vml" Requires="v">
                <p:oleObj spid="_x0000_s3301" name="Document" r:id="rId4" imgW="6362700" imgH="1676400" progId="Word.Document.12">
                  <p:embed/>
                </p:oleObj>
              </mc:Choice>
              <mc:Fallback>
                <p:oleObj name="Document" r:id="rId4" imgW="6362700" imgH="1676400" progId="Word.Document.12">
                  <p:embed/>
                  <p:pic>
                    <p:nvPicPr>
                      <p:cNvPr id="0" name=""/>
                      <p:cNvPicPr/>
                      <p:nvPr/>
                    </p:nvPicPr>
                    <p:blipFill>
                      <a:blip r:embed="rId5"/>
                      <a:stretch>
                        <a:fillRect/>
                      </a:stretch>
                    </p:blipFill>
                    <p:spPr>
                      <a:xfrm>
                        <a:off x="589182" y="2270682"/>
                        <a:ext cx="7984729" cy="2103761"/>
                      </a:xfrm>
                      <a:prstGeom prst="rect">
                        <a:avLst/>
                      </a:prstGeom>
                    </p:spPr>
                  </p:pic>
                </p:oleObj>
              </mc:Fallback>
            </mc:AlternateContent>
          </a:graphicData>
        </a:graphic>
      </p:graphicFrame>
      <p:sp>
        <p:nvSpPr>
          <p:cNvPr id="5" name="Rectangle 4"/>
          <p:cNvSpPr/>
          <p:nvPr/>
        </p:nvSpPr>
        <p:spPr>
          <a:xfrm>
            <a:off x="457200" y="989544"/>
            <a:ext cx="8229600" cy="954107"/>
          </a:xfrm>
          <a:prstGeom prst="rect">
            <a:avLst/>
          </a:prstGeom>
        </p:spPr>
        <p:txBody>
          <a:bodyPr wrap="square">
            <a:spAutoFit/>
          </a:bodyPr>
          <a:lstStyle/>
          <a:p>
            <a:pPr algn="ctr"/>
            <a:r>
              <a:rPr lang="en-US" sz="2800" b="1" dirty="0" smtClean="0">
                <a:solidFill>
                  <a:srgbClr val="31859C"/>
                </a:solidFill>
              </a:rPr>
              <a:t>Have </a:t>
            </a:r>
            <a:r>
              <a:rPr lang="en-US" sz="2800" b="1" dirty="0">
                <a:solidFill>
                  <a:srgbClr val="31859C"/>
                </a:solidFill>
              </a:rPr>
              <a:t>you experienced gender bias during your training or specialist years</a:t>
            </a:r>
            <a:r>
              <a:rPr lang="en-US" sz="2800" b="1" dirty="0" smtClean="0">
                <a:solidFill>
                  <a:srgbClr val="31859C"/>
                </a:solidFill>
              </a:rPr>
              <a:t>?</a:t>
            </a:r>
            <a:endParaRPr lang="en-US" sz="2800" b="1" dirty="0">
              <a:solidFill>
                <a:srgbClr val="31859C"/>
              </a:solidFill>
            </a:endParaRPr>
          </a:p>
        </p:txBody>
      </p:sp>
    </p:spTree>
    <p:extLst>
      <p:ext uri="{BB962C8B-B14F-4D97-AF65-F5344CB8AC3E}">
        <p14:creationId xmlns:p14="http://schemas.microsoft.com/office/powerpoint/2010/main" val="247850880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31125"/>
          </a:xfrm>
        </p:spPr>
        <p:txBody>
          <a:bodyPr>
            <a:normAutofit fontScale="90000"/>
          </a:bodyPr>
          <a:lstStyle/>
          <a:p>
            <a:r>
              <a:rPr lang="en-US" dirty="0" smtClean="0">
                <a:solidFill>
                  <a:schemeClr val="accent5">
                    <a:lumMod val="75000"/>
                  </a:schemeClr>
                </a:solidFill>
              </a:rPr>
              <a:t>Gender Bias </a:t>
            </a:r>
            <a:endParaRPr lang="en-US" dirty="0">
              <a:solidFill>
                <a:schemeClr val="accent5">
                  <a:lumMod val="75000"/>
                </a:schemeClr>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429394436"/>
              </p:ext>
            </p:extLst>
          </p:nvPr>
        </p:nvGraphicFramePr>
        <p:xfrm>
          <a:off x="534967" y="1769216"/>
          <a:ext cx="8151833" cy="3263233"/>
        </p:xfrm>
        <a:graphic>
          <a:graphicData uri="http://schemas.openxmlformats.org/presentationml/2006/ole">
            <mc:AlternateContent xmlns:mc="http://schemas.openxmlformats.org/markup-compatibility/2006">
              <mc:Choice xmlns:v="urn:schemas-microsoft-com:vml" Requires="v">
                <p:oleObj spid="_x0000_s5183" name="Document" r:id="rId4" imgW="6210300" imgH="3314700" progId="Word.Document.12">
                  <p:embed/>
                </p:oleObj>
              </mc:Choice>
              <mc:Fallback>
                <p:oleObj name="Document" r:id="rId4" imgW="6210300" imgH="3314700" progId="Word.Document.12">
                  <p:embed/>
                  <p:pic>
                    <p:nvPicPr>
                      <p:cNvPr id="0" name=""/>
                      <p:cNvPicPr/>
                      <p:nvPr/>
                    </p:nvPicPr>
                    <p:blipFill>
                      <a:blip r:embed="rId5"/>
                      <a:stretch>
                        <a:fillRect/>
                      </a:stretch>
                    </p:blipFill>
                    <p:spPr>
                      <a:xfrm>
                        <a:off x="534967" y="1769216"/>
                        <a:ext cx="8151833" cy="3263233"/>
                      </a:xfrm>
                      <a:prstGeom prst="rect">
                        <a:avLst/>
                      </a:prstGeom>
                    </p:spPr>
                  </p:pic>
                </p:oleObj>
              </mc:Fallback>
            </mc:AlternateContent>
          </a:graphicData>
        </a:graphic>
      </p:graphicFrame>
      <p:sp>
        <p:nvSpPr>
          <p:cNvPr id="6" name="Rectangle 5"/>
          <p:cNvSpPr/>
          <p:nvPr/>
        </p:nvSpPr>
        <p:spPr>
          <a:xfrm>
            <a:off x="187834" y="848442"/>
            <a:ext cx="8758610" cy="892552"/>
          </a:xfrm>
          <a:prstGeom prst="rect">
            <a:avLst/>
          </a:prstGeom>
        </p:spPr>
        <p:txBody>
          <a:bodyPr wrap="square">
            <a:spAutoFit/>
          </a:bodyPr>
          <a:lstStyle/>
          <a:p>
            <a:pPr algn="ctr"/>
            <a:r>
              <a:rPr lang="en-AU" sz="2600" b="1" dirty="0">
                <a:solidFill>
                  <a:srgbClr val="31859C"/>
                </a:solidFill>
              </a:rPr>
              <a:t>W</a:t>
            </a:r>
            <a:r>
              <a:rPr lang="en-US" sz="2600" b="1" dirty="0">
                <a:solidFill>
                  <a:srgbClr val="31859C"/>
                </a:solidFill>
              </a:rPr>
              <a:t>hat gender biases, if any, do you believe exist for trainees and specialists that limit leadership opportunities</a:t>
            </a:r>
            <a:r>
              <a:rPr lang="en-US" sz="2600" b="1" dirty="0" smtClean="0">
                <a:solidFill>
                  <a:srgbClr val="31859C"/>
                </a:solidFill>
              </a:rPr>
              <a:t>?</a:t>
            </a:r>
            <a:endParaRPr lang="en-US" sz="2600" dirty="0">
              <a:solidFill>
                <a:srgbClr val="31859C"/>
              </a:solidFill>
            </a:endParaRPr>
          </a:p>
        </p:txBody>
      </p:sp>
    </p:spTree>
    <p:extLst>
      <p:ext uri="{BB962C8B-B14F-4D97-AF65-F5344CB8AC3E}">
        <p14:creationId xmlns:p14="http://schemas.microsoft.com/office/powerpoint/2010/main" val="403941884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80"/>
            <a:ext cx="8229600" cy="429065"/>
          </a:xfrm>
        </p:spPr>
        <p:txBody>
          <a:bodyPr>
            <a:noAutofit/>
          </a:bodyPr>
          <a:lstStyle/>
          <a:p>
            <a:r>
              <a:rPr lang="en-US" dirty="0" smtClean="0">
                <a:solidFill>
                  <a:srgbClr val="31859C"/>
                </a:solidFill>
              </a:rPr>
              <a:t>Gender bias </a:t>
            </a:r>
            <a:endParaRPr lang="en-US" dirty="0"/>
          </a:p>
        </p:txBody>
      </p:sp>
      <p:sp>
        <p:nvSpPr>
          <p:cNvPr id="3" name="Content Placeholder 2"/>
          <p:cNvSpPr>
            <a:spLocks noGrp="1"/>
          </p:cNvSpPr>
          <p:nvPr>
            <p:ph idx="1"/>
          </p:nvPr>
        </p:nvSpPr>
        <p:spPr>
          <a:xfrm>
            <a:off x="457200" y="750507"/>
            <a:ext cx="8229600" cy="4230715"/>
          </a:xfrm>
        </p:spPr>
        <p:txBody>
          <a:bodyPr>
            <a:normAutofit fontScale="92500" lnSpcReduction="20000"/>
          </a:bodyPr>
          <a:lstStyle/>
          <a:p>
            <a:pPr marL="0" indent="0" algn="ctr">
              <a:buNone/>
            </a:pPr>
            <a:r>
              <a:rPr lang="en-AU" sz="2600" b="1" dirty="0" smtClean="0">
                <a:solidFill>
                  <a:srgbClr val="31859C"/>
                </a:solidFill>
              </a:rPr>
              <a:t>Thematic analysis:</a:t>
            </a:r>
            <a:r>
              <a:rPr lang="en-AU" sz="2600" dirty="0" smtClean="0">
                <a:solidFill>
                  <a:srgbClr val="31859C"/>
                </a:solidFill>
              </a:rPr>
              <a:t> </a:t>
            </a:r>
            <a:r>
              <a:rPr lang="en-AU" sz="2600" i="1" dirty="0" smtClean="0">
                <a:solidFill>
                  <a:srgbClr val="31859C"/>
                </a:solidFill>
              </a:rPr>
              <a:t>Any </a:t>
            </a:r>
            <a:r>
              <a:rPr lang="en-AU" sz="2600" i="1" dirty="0">
                <a:solidFill>
                  <a:srgbClr val="31859C"/>
                </a:solidFill>
              </a:rPr>
              <a:t>comments regarding </a:t>
            </a:r>
            <a:r>
              <a:rPr lang="en-AU" sz="2600" i="1" dirty="0" smtClean="0">
                <a:solidFill>
                  <a:srgbClr val="31859C"/>
                </a:solidFill>
              </a:rPr>
              <a:t>gender bias?</a:t>
            </a:r>
            <a:endParaRPr lang="en-AU" sz="2600" i="1" dirty="0">
              <a:solidFill>
                <a:srgbClr val="31859C"/>
              </a:solidFill>
            </a:endParaRPr>
          </a:p>
          <a:p>
            <a:pPr marL="0" indent="0" algn="ctr">
              <a:buNone/>
            </a:pPr>
            <a:r>
              <a:rPr lang="en-AU" sz="1500" dirty="0" smtClean="0">
                <a:solidFill>
                  <a:srgbClr val="31859C"/>
                </a:solidFill>
              </a:rPr>
              <a:t> </a:t>
            </a:r>
            <a:r>
              <a:rPr lang="en-AU" sz="1500" i="1" dirty="0" smtClean="0"/>
              <a:t>20% response rate </a:t>
            </a:r>
          </a:p>
          <a:p>
            <a:pPr marL="0" indent="0">
              <a:buNone/>
            </a:pPr>
            <a:endParaRPr lang="en-AU" sz="2000" dirty="0" smtClean="0"/>
          </a:p>
          <a:p>
            <a:pPr marL="0" indent="0">
              <a:buNone/>
            </a:pPr>
            <a:r>
              <a:rPr lang="en-US" sz="2000" b="1" dirty="0" smtClean="0"/>
              <a:t>MAJOR THEME – ‘gender bias </a:t>
            </a:r>
            <a:r>
              <a:rPr lang="en-US" sz="2000" b="1" i="1" dirty="0" smtClean="0"/>
              <a:t>is</a:t>
            </a:r>
            <a:r>
              <a:rPr lang="en-US" sz="2000" b="1" dirty="0" smtClean="0"/>
              <a:t> present’</a:t>
            </a:r>
          </a:p>
          <a:p>
            <a:pPr marL="0" indent="0">
              <a:buNone/>
            </a:pPr>
            <a:r>
              <a:rPr lang="en-US" sz="2000" dirty="0"/>
              <a:t>	</a:t>
            </a:r>
            <a:r>
              <a:rPr lang="en-US" sz="2000" dirty="0" smtClean="0"/>
              <a:t>- </a:t>
            </a:r>
            <a:r>
              <a:rPr lang="en-US" sz="1800" dirty="0" smtClean="0"/>
              <a:t>Females – ‘gender bias is present’ (57%) </a:t>
            </a:r>
          </a:p>
          <a:p>
            <a:pPr marL="0" indent="0">
              <a:buNone/>
            </a:pPr>
            <a:r>
              <a:rPr lang="en-US" sz="1800" dirty="0"/>
              <a:t>	</a:t>
            </a:r>
            <a:r>
              <a:rPr lang="en-US" sz="1800" dirty="0" smtClean="0"/>
              <a:t>- Males – ‘</a:t>
            </a:r>
            <a:r>
              <a:rPr lang="en-US" sz="1800" i="1" dirty="0" smtClean="0"/>
              <a:t>male</a:t>
            </a:r>
            <a:r>
              <a:rPr lang="en-US" sz="1800" dirty="0" smtClean="0"/>
              <a:t> gender is present’ (42%) </a:t>
            </a:r>
          </a:p>
          <a:p>
            <a:pPr marL="0" indent="0">
              <a:buNone/>
            </a:pPr>
            <a:r>
              <a:rPr lang="en-US" sz="2000" b="1" dirty="0" smtClean="0"/>
              <a:t>Sub-themes </a:t>
            </a:r>
          </a:p>
          <a:p>
            <a:pPr marL="685800" lvl="1">
              <a:buFontTx/>
              <a:buChar char="-"/>
            </a:pPr>
            <a:r>
              <a:rPr lang="en-US" sz="1800" b="1" dirty="0" smtClean="0"/>
              <a:t>Females –  </a:t>
            </a:r>
            <a:r>
              <a:rPr lang="en-US" sz="1800" dirty="0" smtClean="0"/>
              <a:t>‘less capable surgically’ and ‘pregnancy &amp; parenting’ </a:t>
            </a:r>
          </a:p>
          <a:p>
            <a:pPr marL="685800" lvl="1">
              <a:buFontTx/>
              <a:buChar char="-"/>
            </a:pPr>
            <a:r>
              <a:rPr lang="en-US" sz="1800" b="1" dirty="0" smtClean="0"/>
              <a:t>Males</a:t>
            </a:r>
            <a:r>
              <a:rPr lang="en-US" sz="1800" dirty="0" smtClean="0"/>
              <a:t> – ‘our specialty risks </a:t>
            </a:r>
            <a:r>
              <a:rPr lang="en-AU" sz="1800" dirty="0" smtClean="0"/>
              <a:t>male discrimination ’ </a:t>
            </a:r>
            <a:endParaRPr lang="en-US" sz="1800" dirty="0" smtClean="0"/>
          </a:p>
          <a:p>
            <a:pPr marL="400050" lvl="1" indent="0">
              <a:buNone/>
            </a:pPr>
            <a:endParaRPr lang="en-US" sz="1800" dirty="0" smtClean="0"/>
          </a:p>
          <a:p>
            <a:pPr marL="0" indent="0">
              <a:buNone/>
            </a:pPr>
            <a:r>
              <a:rPr lang="en-AU" sz="1600" i="1" dirty="0" smtClean="0"/>
              <a:t>“There </a:t>
            </a:r>
            <a:r>
              <a:rPr lang="en-AU" sz="1600" i="1" dirty="0"/>
              <a:t>are lesser credentialed men getting positions of leadership and career pathways mapped out for them on the basis of nepotism old school networks and gender bias all the </a:t>
            </a:r>
            <a:r>
              <a:rPr lang="en-AU" sz="1600" i="1" dirty="0" smtClean="0"/>
              <a:t>time’ (</a:t>
            </a:r>
            <a:r>
              <a:rPr lang="en-AU" sz="1600" dirty="0"/>
              <a:t>F, 40+, </a:t>
            </a:r>
            <a:r>
              <a:rPr lang="en-AU" sz="1600" dirty="0" smtClean="0"/>
              <a:t>Australia</a:t>
            </a:r>
            <a:r>
              <a:rPr lang="en-AU" sz="1600" i="1" dirty="0" smtClean="0"/>
              <a:t>)</a:t>
            </a:r>
            <a:r>
              <a:rPr lang="en-AU" sz="1600" b="1" dirty="0"/>
              <a:t> and</a:t>
            </a:r>
            <a:r>
              <a:rPr lang="en-AU" sz="1600" dirty="0"/>
              <a:t> </a:t>
            </a:r>
            <a:r>
              <a:rPr lang="en-AU" sz="1600" i="1" dirty="0"/>
              <a:t>‘didn't’ find this to be an issue until I started being seriously interested in complex gynae surgery. Then came across perceptions about how I would not be as good after I had </a:t>
            </a:r>
            <a:r>
              <a:rPr lang="en-AU" sz="1600" i="1" dirty="0" smtClean="0"/>
              <a:t>kids” (</a:t>
            </a:r>
            <a:r>
              <a:rPr lang="en-AU" sz="1600" i="1" dirty="0"/>
              <a:t>F, 30+, New Zealand)</a:t>
            </a:r>
            <a:r>
              <a:rPr lang="en-AU" sz="1600" dirty="0"/>
              <a:t> </a:t>
            </a:r>
          </a:p>
          <a:p>
            <a:pPr marL="0" indent="0">
              <a:buNone/>
            </a:pPr>
            <a:endParaRPr lang="en-AU" sz="1000" dirty="0" smtClean="0"/>
          </a:p>
          <a:p>
            <a:pPr marL="0" indent="0">
              <a:buNone/>
            </a:pPr>
            <a:r>
              <a:rPr lang="en-AU" sz="1600" i="1" dirty="0" smtClean="0"/>
              <a:t>“With </a:t>
            </a:r>
            <a:r>
              <a:rPr lang="en-AU" sz="1600" i="1" dirty="0"/>
              <a:t>less men in the workforce I see more bias to men than the opposite traditional gender bias of previous </a:t>
            </a:r>
            <a:r>
              <a:rPr lang="en-AU" sz="1600" i="1" dirty="0" smtClean="0"/>
              <a:t>years</a:t>
            </a:r>
            <a:r>
              <a:rPr lang="en-AU" sz="1600" dirty="0" smtClean="0"/>
              <a:t>” </a:t>
            </a:r>
            <a:r>
              <a:rPr lang="en-AU" sz="1600" dirty="0"/>
              <a:t>(M, 60+, overseas</a:t>
            </a:r>
            <a:r>
              <a:rPr lang="en-AU" sz="1600" dirty="0" smtClean="0"/>
              <a:t>)</a:t>
            </a:r>
            <a:endParaRPr lang="en-US" sz="1600" dirty="0"/>
          </a:p>
        </p:txBody>
      </p:sp>
    </p:spTree>
    <p:extLst>
      <p:ext uri="{BB962C8B-B14F-4D97-AF65-F5344CB8AC3E}">
        <p14:creationId xmlns:p14="http://schemas.microsoft.com/office/powerpoint/2010/main" val="118364658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WH w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5254"/>
            <a:ext cx="9144000" cy="5634216"/>
          </a:xfrm>
          <a:prstGeom prst="rect">
            <a:avLst/>
          </a:prstGeom>
        </p:spPr>
      </p:pic>
    </p:spTree>
    <p:extLst>
      <p:ext uri="{BB962C8B-B14F-4D97-AF65-F5344CB8AC3E}">
        <p14:creationId xmlns:p14="http://schemas.microsoft.com/office/powerpoint/2010/main" val="227304983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1107408"/>
          </a:xfrm>
        </p:spPr>
        <p:txBody>
          <a:bodyPr/>
          <a:lstStyle/>
          <a:p>
            <a:r>
              <a:rPr lang="en-US" dirty="0">
                <a:solidFill>
                  <a:srgbClr val="31859C"/>
                </a:solidFill>
              </a:rPr>
              <a:t>Gender </a:t>
            </a:r>
            <a:r>
              <a:rPr lang="en-US" dirty="0" smtClean="0">
                <a:solidFill>
                  <a:srgbClr val="31859C"/>
                </a:solidFill>
              </a:rPr>
              <a:t>quotas</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270132624"/>
              </p:ext>
            </p:extLst>
          </p:nvPr>
        </p:nvGraphicFramePr>
        <p:xfrm>
          <a:off x="235694" y="2206942"/>
          <a:ext cx="8640330" cy="2276494"/>
        </p:xfrm>
        <a:graphic>
          <a:graphicData uri="http://schemas.openxmlformats.org/presentationml/2006/ole">
            <mc:AlternateContent xmlns:mc="http://schemas.openxmlformats.org/markup-compatibility/2006">
              <mc:Choice xmlns:v="urn:schemas-microsoft-com:vml" Requires="v">
                <p:oleObj spid="_x0000_s4222" name="Document" r:id="rId4" imgW="6362700" imgH="1676400" progId="Word.Document.12">
                  <p:embed/>
                </p:oleObj>
              </mc:Choice>
              <mc:Fallback>
                <p:oleObj name="Document" r:id="rId4" imgW="6362700" imgH="1676400" progId="Word.Document.12">
                  <p:embed/>
                  <p:pic>
                    <p:nvPicPr>
                      <p:cNvPr id="0" name=""/>
                      <p:cNvPicPr/>
                      <p:nvPr/>
                    </p:nvPicPr>
                    <p:blipFill>
                      <a:blip r:embed="rId5"/>
                      <a:stretch>
                        <a:fillRect/>
                      </a:stretch>
                    </p:blipFill>
                    <p:spPr>
                      <a:xfrm>
                        <a:off x="235694" y="2206942"/>
                        <a:ext cx="8640330" cy="2276494"/>
                      </a:xfrm>
                      <a:prstGeom prst="rect">
                        <a:avLst/>
                      </a:prstGeom>
                    </p:spPr>
                  </p:pic>
                </p:oleObj>
              </mc:Fallback>
            </mc:AlternateContent>
          </a:graphicData>
        </a:graphic>
      </p:graphicFrame>
      <p:sp>
        <p:nvSpPr>
          <p:cNvPr id="6" name="Rectangle 5"/>
          <p:cNvSpPr/>
          <p:nvPr/>
        </p:nvSpPr>
        <p:spPr>
          <a:xfrm>
            <a:off x="235694" y="1111724"/>
            <a:ext cx="8638940" cy="954107"/>
          </a:xfrm>
          <a:prstGeom prst="rect">
            <a:avLst/>
          </a:prstGeom>
        </p:spPr>
        <p:txBody>
          <a:bodyPr wrap="square">
            <a:spAutoFit/>
          </a:bodyPr>
          <a:lstStyle/>
          <a:p>
            <a:pPr algn="ctr"/>
            <a:r>
              <a:rPr lang="en-US" sz="2800" b="1" dirty="0" smtClean="0">
                <a:solidFill>
                  <a:srgbClr val="31859C"/>
                </a:solidFill>
              </a:rPr>
              <a:t>Should </a:t>
            </a:r>
            <a:r>
              <a:rPr lang="en-US" sz="2800" b="1" dirty="0">
                <a:solidFill>
                  <a:srgbClr val="31859C"/>
                </a:solidFill>
              </a:rPr>
              <a:t>RANZCOG consider a gender quota system for federal council </a:t>
            </a:r>
            <a:r>
              <a:rPr lang="en-US" sz="2800" b="1" i="1" dirty="0" smtClean="0">
                <a:solidFill>
                  <a:srgbClr val="31859C"/>
                </a:solidFill>
              </a:rPr>
              <a:t>&amp; </a:t>
            </a:r>
            <a:r>
              <a:rPr lang="en-US" sz="2800" b="1" dirty="0" smtClean="0">
                <a:solidFill>
                  <a:srgbClr val="31859C"/>
                </a:solidFill>
              </a:rPr>
              <a:t>state </a:t>
            </a:r>
            <a:r>
              <a:rPr lang="en-US" sz="2800" b="1" dirty="0">
                <a:solidFill>
                  <a:srgbClr val="31859C"/>
                </a:solidFill>
              </a:rPr>
              <a:t>councils</a:t>
            </a:r>
            <a:r>
              <a:rPr lang="en-US" sz="2800" b="1" dirty="0" smtClean="0">
                <a:solidFill>
                  <a:srgbClr val="31859C"/>
                </a:solidFill>
              </a:rPr>
              <a:t>?</a:t>
            </a:r>
            <a:endParaRPr lang="en-US" sz="2800" b="1" dirty="0">
              <a:solidFill>
                <a:srgbClr val="31859C"/>
              </a:solidFill>
            </a:endParaRPr>
          </a:p>
        </p:txBody>
      </p:sp>
      <p:sp>
        <p:nvSpPr>
          <p:cNvPr id="7" name="Rectangle 6"/>
          <p:cNvSpPr/>
          <p:nvPr/>
        </p:nvSpPr>
        <p:spPr>
          <a:xfrm>
            <a:off x="711896" y="4366854"/>
            <a:ext cx="7782501" cy="523220"/>
          </a:xfrm>
          <a:prstGeom prst="rect">
            <a:avLst/>
          </a:prstGeom>
        </p:spPr>
        <p:txBody>
          <a:bodyPr wrap="square">
            <a:spAutoFit/>
          </a:bodyPr>
          <a:lstStyle/>
          <a:p>
            <a:pPr algn="ctr"/>
            <a:r>
              <a:rPr lang="en-AU" sz="1400" i="1" dirty="0"/>
              <a:t>*’No’ and ‘Unsure’ were combined to indicate ‘Not Yes’ in the statistical analysis.</a:t>
            </a:r>
            <a:endParaRPr lang="en-AU" sz="1400" dirty="0"/>
          </a:p>
          <a:p>
            <a:pPr algn="ctr"/>
            <a:r>
              <a:rPr lang="en-AU" sz="1400" i="1" dirty="0"/>
              <a:t>Statistical significance remained when comparing ‘Yes’ and ‘No’ </a:t>
            </a:r>
            <a:r>
              <a:rPr lang="en-AU" sz="1400" b="1" i="1" dirty="0"/>
              <a:t>and</a:t>
            </a:r>
            <a:r>
              <a:rPr lang="en-AU" sz="1400" i="1" dirty="0"/>
              <a:t> ‘Yes’ and ‘Not Yes’</a:t>
            </a:r>
            <a:endParaRPr lang="en-AU" sz="1400" dirty="0"/>
          </a:p>
        </p:txBody>
      </p:sp>
    </p:spTree>
    <p:extLst>
      <p:ext uri="{BB962C8B-B14F-4D97-AF65-F5344CB8AC3E}">
        <p14:creationId xmlns:p14="http://schemas.microsoft.com/office/powerpoint/2010/main" val="82405311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80"/>
            <a:ext cx="8229600" cy="429065"/>
          </a:xfrm>
        </p:spPr>
        <p:txBody>
          <a:bodyPr>
            <a:noAutofit/>
          </a:bodyPr>
          <a:lstStyle/>
          <a:p>
            <a:r>
              <a:rPr lang="en-US" dirty="0" smtClean="0">
                <a:solidFill>
                  <a:srgbClr val="31859C"/>
                </a:solidFill>
              </a:rPr>
              <a:t>Gender quotas </a:t>
            </a:r>
            <a:endParaRPr lang="en-US" dirty="0"/>
          </a:p>
        </p:txBody>
      </p:sp>
      <p:sp>
        <p:nvSpPr>
          <p:cNvPr id="3" name="Content Placeholder 2"/>
          <p:cNvSpPr>
            <a:spLocks noGrp="1"/>
          </p:cNvSpPr>
          <p:nvPr>
            <p:ph idx="1"/>
          </p:nvPr>
        </p:nvSpPr>
        <p:spPr>
          <a:xfrm>
            <a:off x="457200" y="736074"/>
            <a:ext cx="8229600" cy="4407426"/>
          </a:xfrm>
        </p:spPr>
        <p:txBody>
          <a:bodyPr>
            <a:normAutofit fontScale="85000" lnSpcReduction="20000"/>
          </a:bodyPr>
          <a:lstStyle/>
          <a:p>
            <a:pPr marL="0" indent="0" algn="ctr">
              <a:buNone/>
            </a:pPr>
            <a:r>
              <a:rPr lang="en-AU" sz="2800" b="1" dirty="0" smtClean="0">
                <a:solidFill>
                  <a:srgbClr val="31859C"/>
                </a:solidFill>
              </a:rPr>
              <a:t>Thematic analysis:</a:t>
            </a:r>
            <a:r>
              <a:rPr lang="en-AU" sz="2800" dirty="0" smtClean="0">
                <a:solidFill>
                  <a:srgbClr val="31859C"/>
                </a:solidFill>
              </a:rPr>
              <a:t> </a:t>
            </a:r>
            <a:r>
              <a:rPr lang="en-AU" sz="2800" i="1" dirty="0" smtClean="0">
                <a:solidFill>
                  <a:srgbClr val="31859C"/>
                </a:solidFill>
              </a:rPr>
              <a:t>Any </a:t>
            </a:r>
            <a:r>
              <a:rPr lang="en-AU" sz="2800" i="1" dirty="0">
                <a:solidFill>
                  <a:srgbClr val="31859C"/>
                </a:solidFill>
              </a:rPr>
              <a:t>comments regarding </a:t>
            </a:r>
            <a:r>
              <a:rPr lang="en-AU" sz="2800" i="1" dirty="0" smtClean="0">
                <a:solidFill>
                  <a:srgbClr val="31859C"/>
                </a:solidFill>
              </a:rPr>
              <a:t>gender quota use?</a:t>
            </a:r>
            <a:endParaRPr lang="en-AU" sz="2800" i="1" dirty="0">
              <a:solidFill>
                <a:srgbClr val="31859C"/>
              </a:solidFill>
            </a:endParaRPr>
          </a:p>
          <a:p>
            <a:pPr marL="0" indent="0" algn="ctr">
              <a:buNone/>
            </a:pPr>
            <a:r>
              <a:rPr lang="en-AU" sz="1600" i="1" dirty="0" smtClean="0">
                <a:solidFill>
                  <a:srgbClr val="31859C"/>
                </a:solidFill>
              </a:rPr>
              <a:t> </a:t>
            </a:r>
            <a:r>
              <a:rPr lang="en-AU" sz="1600" i="1" dirty="0" smtClean="0"/>
              <a:t>33% response rate </a:t>
            </a:r>
          </a:p>
          <a:p>
            <a:pPr marL="457200" lvl="1" indent="0" algn="ctr">
              <a:spcBef>
                <a:spcPts val="1200"/>
              </a:spcBef>
              <a:buNone/>
            </a:pPr>
            <a:r>
              <a:rPr lang="en-AU" sz="2100" b="1" dirty="0" smtClean="0"/>
              <a:t>63% were opposed to quota use </a:t>
            </a:r>
          </a:p>
          <a:p>
            <a:pPr marL="0" indent="0">
              <a:buNone/>
            </a:pPr>
            <a:endParaRPr lang="en-AU" sz="2000" dirty="0" smtClean="0"/>
          </a:p>
          <a:p>
            <a:pPr marL="0" indent="0">
              <a:buNone/>
            </a:pPr>
            <a:r>
              <a:rPr lang="en-US" sz="2200" b="1" dirty="0" smtClean="0"/>
              <a:t>MAJOR THEME – ‘</a:t>
            </a:r>
            <a:r>
              <a:rPr lang="en-US" sz="2200" b="1" i="1" dirty="0" smtClean="0"/>
              <a:t>Best person for the job’</a:t>
            </a:r>
          </a:p>
          <a:p>
            <a:pPr marL="0" indent="0">
              <a:buNone/>
            </a:pPr>
            <a:r>
              <a:rPr lang="en-US" sz="2000" dirty="0" smtClean="0"/>
              <a:t>	- </a:t>
            </a:r>
            <a:r>
              <a:rPr lang="en-US" sz="1900" dirty="0" smtClean="0"/>
              <a:t>83</a:t>
            </a:r>
            <a:r>
              <a:rPr lang="en-US" sz="1900" dirty="0"/>
              <a:t>% of female responders </a:t>
            </a:r>
          </a:p>
          <a:p>
            <a:pPr marL="0" indent="0">
              <a:buNone/>
            </a:pPr>
            <a:r>
              <a:rPr lang="en-US" sz="1900" dirty="0"/>
              <a:t>	</a:t>
            </a:r>
            <a:r>
              <a:rPr lang="en-US" sz="1900" dirty="0" smtClean="0"/>
              <a:t>- 71% </a:t>
            </a:r>
            <a:r>
              <a:rPr lang="en-US" sz="1900" dirty="0"/>
              <a:t>of male responders </a:t>
            </a:r>
          </a:p>
          <a:p>
            <a:pPr marL="0" indent="0">
              <a:buNone/>
            </a:pPr>
            <a:r>
              <a:rPr lang="en-US" sz="1900" dirty="0"/>
              <a:t>	- </a:t>
            </a:r>
            <a:r>
              <a:rPr lang="en-US" sz="1900" dirty="0" smtClean="0"/>
              <a:t>95</a:t>
            </a:r>
            <a:r>
              <a:rPr lang="en-US" sz="1900" dirty="0"/>
              <a:t>% of </a:t>
            </a:r>
            <a:r>
              <a:rPr lang="en-US" sz="1900" dirty="0" smtClean="0"/>
              <a:t>female trainee </a:t>
            </a:r>
            <a:r>
              <a:rPr lang="en-US" sz="1900" dirty="0"/>
              <a:t>responders </a:t>
            </a:r>
          </a:p>
          <a:p>
            <a:pPr marL="0" indent="0">
              <a:buNone/>
            </a:pPr>
            <a:r>
              <a:rPr lang="en-US" sz="2200" b="1" dirty="0" smtClean="0"/>
              <a:t>Sub-theme</a:t>
            </a:r>
          </a:p>
          <a:p>
            <a:pPr marL="685800" lvl="1">
              <a:buFontTx/>
              <a:buChar char="-"/>
            </a:pPr>
            <a:r>
              <a:rPr lang="en-US" sz="1900" b="1" dirty="0" smtClean="0"/>
              <a:t>Females –  </a:t>
            </a:r>
            <a:r>
              <a:rPr lang="en-US" sz="1900" dirty="0" smtClean="0"/>
              <a:t>Merit (66%), ‘the pipeline’ (12%)</a:t>
            </a:r>
          </a:p>
          <a:p>
            <a:pPr marL="685800" lvl="1">
              <a:buFontTx/>
              <a:buChar char="-"/>
            </a:pPr>
            <a:r>
              <a:rPr lang="en-US" sz="1900" b="1" dirty="0" smtClean="0"/>
              <a:t>Males</a:t>
            </a:r>
            <a:r>
              <a:rPr lang="en-US" sz="1900" dirty="0" smtClean="0"/>
              <a:t> – </a:t>
            </a:r>
            <a:r>
              <a:rPr lang="en-AU" sz="1900" dirty="0" smtClean="0"/>
              <a:t>Merit (48%) and ‘the pipeline’ (23%)</a:t>
            </a:r>
            <a:endParaRPr lang="en-US" sz="1900" dirty="0" smtClean="0"/>
          </a:p>
          <a:p>
            <a:pPr marL="400050" lvl="1" indent="0">
              <a:buNone/>
            </a:pPr>
            <a:endParaRPr lang="en-US" sz="1800" dirty="0" smtClean="0"/>
          </a:p>
          <a:p>
            <a:pPr marL="0" indent="0">
              <a:buNone/>
            </a:pPr>
            <a:r>
              <a:rPr lang="en-AU" sz="1900" dirty="0" smtClean="0"/>
              <a:t>“</a:t>
            </a:r>
            <a:r>
              <a:rPr lang="en-AU" sz="1700" dirty="0" smtClean="0"/>
              <a:t>T</a:t>
            </a:r>
            <a:r>
              <a:rPr lang="en-AU" sz="1700" i="1" dirty="0" smtClean="0"/>
              <a:t>he </a:t>
            </a:r>
            <a:r>
              <a:rPr lang="en-AU" sz="1700" i="1" dirty="0"/>
              <a:t>most qualified or suitable person should get the position, irrespective of gender, race or colour</a:t>
            </a:r>
            <a:r>
              <a:rPr lang="en-AU" sz="1700" dirty="0"/>
              <a:t>” (F, 40+, Australia) </a:t>
            </a:r>
            <a:r>
              <a:rPr lang="en-AU" sz="1700" b="1" dirty="0" smtClean="0"/>
              <a:t>AND</a:t>
            </a:r>
            <a:r>
              <a:rPr lang="en-AU" sz="1700" b="1" dirty="0"/>
              <a:t> </a:t>
            </a:r>
            <a:r>
              <a:rPr lang="en-AU" sz="1700" i="1" dirty="0" smtClean="0"/>
              <a:t>“The </a:t>
            </a:r>
            <a:r>
              <a:rPr lang="en-AU" sz="1700" i="1" dirty="0"/>
              <a:t>playing field at the top end is not level. Quotas as a transitional tool can help RANZCOG achieve leadership equity. Once leadership is equitable, then can be slowly tapered </a:t>
            </a:r>
            <a:r>
              <a:rPr lang="en-AU" sz="1700" i="1" dirty="0" smtClean="0"/>
              <a:t>off” </a:t>
            </a:r>
            <a:r>
              <a:rPr lang="en-AU" sz="1700" dirty="0"/>
              <a:t>(F, 50+, Australia), </a:t>
            </a:r>
            <a:endParaRPr lang="en-US" sz="1700" dirty="0"/>
          </a:p>
          <a:p>
            <a:pPr marL="0" indent="0">
              <a:buNone/>
            </a:pPr>
            <a:endParaRPr lang="en-AU" sz="1700" i="1" dirty="0" smtClean="0"/>
          </a:p>
          <a:p>
            <a:pPr marL="0" indent="0">
              <a:buNone/>
            </a:pPr>
            <a:r>
              <a:rPr lang="en-AU" sz="1700" i="1" dirty="0" smtClean="0"/>
              <a:t>“The </a:t>
            </a:r>
            <a:r>
              <a:rPr lang="en-AU" sz="1700" i="1" dirty="0"/>
              <a:t>most capable people ought be representing us, regardless of </a:t>
            </a:r>
            <a:r>
              <a:rPr lang="en-AU" sz="1700" i="1" dirty="0" smtClean="0"/>
              <a:t>gender”</a:t>
            </a:r>
            <a:r>
              <a:rPr lang="en-AU" sz="1700" dirty="0" smtClean="0"/>
              <a:t> </a:t>
            </a:r>
            <a:r>
              <a:rPr lang="en-AU" sz="1700" dirty="0"/>
              <a:t>(M, 50+, New Zealand) </a:t>
            </a:r>
            <a:endParaRPr lang="en-AU" sz="1700" dirty="0" smtClean="0"/>
          </a:p>
        </p:txBody>
      </p:sp>
    </p:spTree>
    <p:extLst>
      <p:ext uri="{BB962C8B-B14F-4D97-AF65-F5344CB8AC3E}">
        <p14:creationId xmlns:p14="http://schemas.microsoft.com/office/powerpoint/2010/main" val="202156619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igstock-Happy-Family-And-Pregnancy-98244542.jpg"/>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581598" y="0"/>
            <a:ext cx="10269884" cy="5143500"/>
          </a:xfrm>
          <a:prstGeom prst="rect">
            <a:avLst/>
          </a:prstGeom>
        </p:spPr>
      </p:pic>
      <p:sp>
        <p:nvSpPr>
          <p:cNvPr id="10" name="Title 9"/>
          <p:cNvSpPr>
            <a:spLocks noGrp="1"/>
          </p:cNvSpPr>
          <p:nvPr>
            <p:ph type="title"/>
          </p:nvPr>
        </p:nvSpPr>
        <p:spPr>
          <a:xfrm>
            <a:off x="457200" y="205980"/>
            <a:ext cx="8229600" cy="515663"/>
          </a:xfrm>
        </p:spPr>
        <p:txBody>
          <a:bodyPr>
            <a:normAutofit fontScale="90000"/>
          </a:bodyPr>
          <a:lstStyle/>
          <a:p>
            <a:r>
              <a:rPr lang="en-US" b="1" dirty="0" smtClean="0"/>
              <a:t>Findings </a:t>
            </a:r>
            <a:endParaRPr lang="en-US" b="1" dirty="0"/>
          </a:p>
        </p:txBody>
      </p:sp>
      <p:sp>
        <p:nvSpPr>
          <p:cNvPr id="12" name="Content Placeholder 11"/>
          <p:cNvSpPr>
            <a:spLocks noGrp="1"/>
          </p:cNvSpPr>
          <p:nvPr>
            <p:ph idx="1"/>
          </p:nvPr>
        </p:nvSpPr>
        <p:spPr>
          <a:xfrm>
            <a:off x="457200" y="865970"/>
            <a:ext cx="8229600" cy="4277530"/>
          </a:xfrm>
        </p:spPr>
        <p:txBody>
          <a:bodyPr>
            <a:normAutofit fontScale="55000" lnSpcReduction="20000"/>
          </a:bodyPr>
          <a:lstStyle/>
          <a:p>
            <a:pPr marL="0" indent="0">
              <a:buNone/>
            </a:pPr>
            <a:r>
              <a:rPr lang="en-US" b="1" dirty="0" smtClean="0"/>
              <a:t>Leadership gender in O&amp;G is poorly representative of both trainees and specialist, except in RANZCOG educational leadership roles</a:t>
            </a:r>
          </a:p>
          <a:p>
            <a:endParaRPr lang="en-US" dirty="0" smtClean="0"/>
          </a:p>
          <a:p>
            <a:pPr marL="0" indent="0">
              <a:buNone/>
            </a:pPr>
            <a:r>
              <a:rPr lang="en-US" b="1" dirty="0" smtClean="0"/>
              <a:t>Females within RANZCOG report; </a:t>
            </a:r>
          </a:p>
          <a:p>
            <a:pPr lvl="1"/>
            <a:r>
              <a:rPr lang="en-US" sz="2600" dirty="0" smtClean="0"/>
              <a:t>Lower levels of leadership </a:t>
            </a:r>
          </a:p>
          <a:p>
            <a:pPr lvl="1"/>
            <a:r>
              <a:rPr lang="en-US" sz="2600" dirty="0"/>
              <a:t>H</a:t>
            </a:r>
            <a:r>
              <a:rPr lang="en-US" sz="2600" dirty="0" smtClean="0"/>
              <a:t>igher levels of desire to leadership,</a:t>
            </a:r>
          </a:p>
          <a:p>
            <a:pPr lvl="1"/>
            <a:r>
              <a:rPr lang="en-US" sz="2600" dirty="0"/>
              <a:t>H</a:t>
            </a:r>
            <a:r>
              <a:rPr lang="en-US" sz="2600" dirty="0" smtClean="0"/>
              <a:t>igher levels of barriers (</a:t>
            </a:r>
            <a:r>
              <a:rPr lang="en-US" sz="2600" i="1" dirty="0" smtClean="0"/>
              <a:t>within the closed question of 8 responses</a:t>
            </a:r>
            <a:r>
              <a:rPr lang="en-US" sz="2600" dirty="0" smtClean="0"/>
              <a:t>)</a:t>
            </a:r>
          </a:p>
          <a:p>
            <a:pPr lvl="1"/>
            <a:r>
              <a:rPr lang="en-US" sz="2600" dirty="0" smtClean="0"/>
              <a:t>Higher levels of gender bias </a:t>
            </a:r>
          </a:p>
          <a:p>
            <a:pPr lvl="1"/>
            <a:endParaRPr lang="en-US" dirty="0" smtClean="0"/>
          </a:p>
          <a:p>
            <a:pPr marL="0" indent="0">
              <a:buNone/>
            </a:pPr>
            <a:r>
              <a:rPr lang="en-US" b="1" dirty="0" smtClean="0"/>
              <a:t>Gender quotas provide one solution to the gender leadership gap but were not supported by the majority of survey responders </a:t>
            </a:r>
          </a:p>
          <a:p>
            <a:endParaRPr lang="en-US" dirty="0" smtClean="0"/>
          </a:p>
          <a:p>
            <a:pPr marL="0" indent="0">
              <a:buNone/>
            </a:pPr>
            <a:r>
              <a:rPr lang="en-US" b="1" dirty="0" smtClean="0"/>
              <a:t>The following statements reflect the dominant themes within the free text responses </a:t>
            </a:r>
          </a:p>
          <a:p>
            <a:pPr lvl="1"/>
            <a:r>
              <a:rPr lang="en-US" dirty="0" smtClean="0"/>
              <a:t>“</a:t>
            </a:r>
            <a:r>
              <a:rPr lang="en-US" sz="2600" i="1" dirty="0" smtClean="0"/>
              <a:t>Many barriers limit leadership opportunities”</a:t>
            </a:r>
          </a:p>
          <a:p>
            <a:pPr lvl="1"/>
            <a:r>
              <a:rPr lang="en-US" sz="2600" i="1" dirty="0" smtClean="0"/>
              <a:t>“Female and male gender bias is present in O&amp;G”</a:t>
            </a:r>
          </a:p>
          <a:p>
            <a:pPr lvl="1"/>
            <a:r>
              <a:rPr lang="en-US" sz="2600" i="1" dirty="0" smtClean="0"/>
              <a:t>“Merit should drive leadership opportunities”</a:t>
            </a:r>
            <a:endParaRPr lang="en-US" dirty="0" smtClean="0"/>
          </a:p>
        </p:txBody>
      </p:sp>
    </p:spTree>
    <p:extLst>
      <p:ext uri="{BB962C8B-B14F-4D97-AF65-F5344CB8AC3E}">
        <p14:creationId xmlns:p14="http://schemas.microsoft.com/office/powerpoint/2010/main" val="405842083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igstock-Happy-Family-And-Pregnancy-98244542.jpg"/>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581598" y="0"/>
            <a:ext cx="10269884" cy="5143500"/>
          </a:xfrm>
          <a:prstGeom prst="rect">
            <a:avLst/>
          </a:prstGeom>
        </p:spPr>
      </p:pic>
      <p:sp>
        <p:nvSpPr>
          <p:cNvPr id="10" name="Title 9"/>
          <p:cNvSpPr>
            <a:spLocks noGrp="1"/>
          </p:cNvSpPr>
          <p:nvPr>
            <p:ph type="title"/>
          </p:nvPr>
        </p:nvSpPr>
        <p:spPr>
          <a:xfrm>
            <a:off x="457200" y="205980"/>
            <a:ext cx="8229600" cy="414632"/>
          </a:xfrm>
        </p:spPr>
        <p:txBody>
          <a:bodyPr>
            <a:normAutofit fontScale="90000"/>
          </a:bodyPr>
          <a:lstStyle/>
          <a:p>
            <a:r>
              <a:rPr lang="en-US" b="1" dirty="0" smtClean="0"/>
              <a:t>Discussion </a:t>
            </a:r>
            <a:endParaRPr lang="en-US" b="1" dirty="0"/>
          </a:p>
        </p:txBody>
      </p:sp>
      <p:sp>
        <p:nvSpPr>
          <p:cNvPr id="12" name="Content Placeholder 11"/>
          <p:cNvSpPr>
            <a:spLocks noGrp="1"/>
          </p:cNvSpPr>
          <p:nvPr>
            <p:ph idx="1"/>
          </p:nvPr>
        </p:nvSpPr>
        <p:spPr>
          <a:xfrm>
            <a:off x="457200" y="837104"/>
            <a:ext cx="8431865" cy="4306396"/>
          </a:xfrm>
        </p:spPr>
        <p:txBody>
          <a:bodyPr>
            <a:noAutofit/>
          </a:bodyPr>
          <a:lstStyle/>
          <a:p>
            <a:pPr marL="0" indent="0">
              <a:buNone/>
            </a:pPr>
            <a:r>
              <a:rPr lang="en-US" sz="1800" b="1" dirty="0" smtClean="0"/>
              <a:t>Why gender leadership equality? </a:t>
            </a:r>
          </a:p>
          <a:p>
            <a:pPr lvl="1"/>
            <a:r>
              <a:rPr lang="en-US" sz="1600" dirty="0"/>
              <a:t>S</a:t>
            </a:r>
            <a:r>
              <a:rPr lang="en-US" sz="1600" dirty="0" smtClean="0"/>
              <a:t>ocial justice</a:t>
            </a:r>
          </a:p>
          <a:p>
            <a:pPr lvl="1"/>
            <a:r>
              <a:rPr lang="en-US" sz="1600" dirty="0"/>
              <a:t>I</a:t>
            </a:r>
            <a:r>
              <a:rPr lang="en-US" sz="1600" dirty="0" smtClean="0"/>
              <a:t>mprovements in organisational reputation &amp; revenue</a:t>
            </a:r>
          </a:p>
          <a:p>
            <a:pPr lvl="1"/>
            <a:r>
              <a:rPr lang="en-US" sz="1600" dirty="0" smtClean="0"/>
              <a:t>Authenticity with membership representation</a:t>
            </a:r>
            <a:endParaRPr lang="en-US" sz="1600" dirty="0"/>
          </a:p>
          <a:p>
            <a:pPr lvl="1"/>
            <a:r>
              <a:rPr lang="en-US" sz="1600" dirty="0" smtClean="0"/>
              <a:t>Diversity in leadership / feminist leadership</a:t>
            </a:r>
          </a:p>
          <a:p>
            <a:pPr lvl="1"/>
            <a:r>
              <a:rPr lang="en-US" sz="1600" dirty="0" smtClean="0"/>
              <a:t>‘You can be what you can’t see’</a:t>
            </a:r>
          </a:p>
          <a:p>
            <a:pPr marL="0" indent="0">
              <a:buNone/>
            </a:pPr>
            <a:endParaRPr lang="en-US" sz="1600" dirty="0"/>
          </a:p>
          <a:p>
            <a:pPr marL="0" indent="0">
              <a:buNone/>
            </a:pPr>
            <a:r>
              <a:rPr lang="en-US" sz="1800" b="1" dirty="0" smtClean="0"/>
              <a:t>The Australian &amp; New Zealand O&amp;G leadership landscape is similar to that found within the International literature on O&amp;G leadership in the USA. </a:t>
            </a:r>
          </a:p>
          <a:p>
            <a:pPr lvl="1"/>
            <a:r>
              <a:rPr lang="en-US" sz="1600" dirty="0" smtClean="0"/>
              <a:t>Women are desiring of leadership but lower levels obtained</a:t>
            </a:r>
          </a:p>
          <a:p>
            <a:pPr lvl="1"/>
            <a:r>
              <a:rPr lang="en-US" sz="1600" dirty="0"/>
              <a:t>W</a:t>
            </a:r>
            <a:r>
              <a:rPr lang="en-US" sz="1600" dirty="0" smtClean="0"/>
              <a:t>omen are more likely to achieve educational leadership roles</a:t>
            </a:r>
          </a:p>
          <a:p>
            <a:pPr lvl="1"/>
            <a:r>
              <a:rPr lang="en-US" sz="1600" dirty="0"/>
              <a:t>T</a:t>
            </a:r>
            <a:r>
              <a:rPr lang="en-US" sz="1600" dirty="0" smtClean="0"/>
              <a:t>he </a:t>
            </a:r>
            <a:r>
              <a:rPr lang="en-US" sz="1600" dirty="0"/>
              <a:t>leadership pathways aren’t </a:t>
            </a:r>
            <a:r>
              <a:rPr lang="en-US" sz="1600" dirty="0" smtClean="0"/>
              <a:t>transparent</a:t>
            </a:r>
          </a:p>
          <a:p>
            <a:pPr lvl="1"/>
            <a:r>
              <a:rPr lang="en-US" sz="1600" dirty="0"/>
              <a:t>B</a:t>
            </a:r>
            <a:r>
              <a:rPr lang="en-US" sz="1600" dirty="0" smtClean="0"/>
              <a:t>arriers </a:t>
            </a:r>
            <a:r>
              <a:rPr lang="en-US" sz="1600" dirty="0"/>
              <a:t>exist for </a:t>
            </a:r>
            <a:r>
              <a:rPr lang="en-US" sz="1600" dirty="0" smtClean="0"/>
              <a:t>all, </a:t>
            </a:r>
            <a:r>
              <a:rPr lang="en-US" sz="1600" dirty="0"/>
              <a:t>but greater for women </a:t>
            </a:r>
          </a:p>
        </p:txBody>
      </p:sp>
    </p:spTree>
    <p:extLst>
      <p:ext uri="{BB962C8B-B14F-4D97-AF65-F5344CB8AC3E}">
        <p14:creationId xmlns:p14="http://schemas.microsoft.com/office/powerpoint/2010/main" val="114920069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igstock-Happy-Family-And-Pregnancy-98244542.jpg"/>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581598" y="0"/>
            <a:ext cx="10269884" cy="5143500"/>
          </a:xfrm>
          <a:prstGeom prst="rect">
            <a:avLst/>
          </a:prstGeom>
        </p:spPr>
      </p:pic>
      <p:sp>
        <p:nvSpPr>
          <p:cNvPr id="10" name="Title 9"/>
          <p:cNvSpPr>
            <a:spLocks noGrp="1"/>
          </p:cNvSpPr>
          <p:nvPr>
            <p:ph type="title"/>
          </p:nvPr>
        </p:nvSpPr>
        <p:spPr>
          <a:xfrm>
            <a:off x="457200" y="205980"/>
            <a:ext cx="8229600" cy="414632"/>
          </a:xfrm>
        </p:spPr>
        <p:txBody>
          <a:bodyPr>
            <a:normAutofit fontScale="90000"/>
          </a:bodyPr>
          <a:lstStyle/>
          <a:p>
            <a:r>
              <a:rPr lang="en-US" b="1" dirty="0" smtClean="0"/>
              <a:t>Conclusion</a:t>
            </a:r>
            <a:endParaRPr lang="en-US" b="1" dirty="0"/>
          </a:p>
        </p:txBody>
      </p:sp>
      <p:sp>
        <p:nvSpPr>
          <p:cNvPr id="12" name="Content Placeholder 11"/>
          <p:cNvSpPr>
            <a:spLocks noGrp="1"/>
          </p:cNvSpPr>
          <p:nvPr>
            <p:ph idx="1"/>
          </p:nvPr>
        </p:nvSpPr>
        <p:spPr>
          <a:xfrm>
            <a:off x="457201" y="837105"/>
            <a:ext cx="8229599" cy="4306396"/>
          </a:xfrm>
        </p:spPr>
        <p:txBody>
          <a:bodyPr>
            <a:noAutofit/>
          </a:bodyPr>
          <a:lstStyle/>
          <a:p>
            <a:pPr marL="0" indent="0">
              <a:buNone/>
            </a:pPr>
            <a:r>
              <a:rPr lang="en-US" sz="1800" b="1" dirty="0" smtClean="0"/>
              <a:t>RANZCOG and O&amp;G is not unique in its gender leadership gap</a:t>
            </a:r>
          </a:p>
          <a:p>
            <a:pPr lvl="1">
              <a:buFontTx/>
              <a:buChar char="-"/>
            </a:pPr>
            <a:r>
              <a:rPr lang="en-US" sz="1600" dirty="0" smtClean="0"/>
              <a:t>‘Pipeline’ not the primary barrier </a:t>
            </a:r>
          </a:p>
          <a:p>
            <a:pPr lvl="1">
              <a:buFontTx/>
              <a:buChar char="-"/>
            </a:pPr>
            <a:r>
              <a:rPr lang="en-US" sz="1600" dirty="0"/>
              <a:t>Suggests wider </a:t>
            </a:r>
            <a:r>
              <a:rPr lang="en-US" sz="1600" dirty="0" smtClean="0"/>
              <a:t>societal cultural </a:t>
            </a:r>
            <a:r>
              <a:rPr lang="en-US" sz="1600" dirty="0"/>
              <a:t>barriers to gender </a:t>
            </a:r>
            <a:r>
              <a:rPr lang="en-US" sz="1600" dirty="0" smtClean="0"/>
              <a:t>leadership </a:t>
            </a:r>
            <a:r>
              <a:rPr lang="en-US" sz="1600" i="1" dirty="0" smtClean="0"/>
              <a:t>as well as </a:t>
            </a:r>
            <a:r>
              <a:rPr lang="en-US" sz="1600" dirty="0" smtClean="0"/>
              <a:t>institutional, and individual gender biases </a:t>
            </a:r>
            <a:endParaRPr lang="en-US" sz="1600" dirty="0"/>
          </a:p>
          <a:p>
            <a:pPr marL="457200" lvl="1" indent="0">
              <a:buNone/>
            </a:pPr>
            <a:endParaRPr lang="en-US" sz="1600" b="1" dirty="0"/>
          </a:p>
          <a:p>
            <a:pPr marL="0" indent="0">
              <a:buNone/>
            </a:pPr>
            <a:r>
              <a:rPr lang="en-US" sz="1800" b="1" dirty="0" smtClean="0"/>
              <a:t>Study highlights areas that RANZCOG could focus ‘solutions’ towards when considering ‘leadership diversity’. </a:t>
            </a:r>
          </a:p>
          <a:p>
            <a:pPr marL="0" indent="0">
              <a:buNone/>
            </a:pPr>
            <a:endParaRPr lang="en-US" sz="1800" b="1" dirty="0"/>
          </a:p>
          <a:p>
            <a:pPr marL="0" indent="0">
              <a:buNone/>
            </a:pPr>
            <a:r>
              <a:rPr lang="en-US" sz="1800" b="1" dirty="0" smtClean="0"/>
              <a:t>Future opportunities: </a:t>
            </a:r>
          </a:p>
          <a:p>
            <a:pPr lvl="1"/>
            <a:r>
              <a:rPr lang="en-US" sz="1600" dirty="0" smtClean="0"/>
              <a:t>What makes New Zealand’s North Island hospital’s context unique? </a:t>
            </a:r>
          </a:p>
          <a:p>
            <a:pPr lvl="1"/>
            <a:r>
              <a:rPr lang="en-US" sz="1600" dirty="0" smtClean="0"/>
              <a:t>What facilitated the leadership journey for RANZCOG’s one female president? </a:t>
            </a:r>
          </a:p>
          <a:p>
            <a:pPr lvl="1"/>
            <a:r>
              <a:rPr lang="en-US" sz="1600" dirty="0" smtClean="0"/>
              <a:t>What solutions are applicable to RANZOG and the O&amp;G community to ensure leadership equality exists?  </a:t>
            </a:r>
          </a:p>
          <a:p>
            <a:pPr marL="0" indent="0" algn="ctr">
              <a:buNone/>
            </a:pPr>
            <a:r>
              <a:rPr lang="en-US" sz="1800" b="1" dirty="0" smtClean="0"/>
              <a:t>Thank you! </a:t>
            </a:r>
          </a:p>
        </p:txBody>
      </p:sp>
    </p:spTree>
    <p:extLst>
      <p:ext uri="{BB962C8B-B14F-4D97-AF65-F5344CB8AC3E}">
        <p14:creationId xmlns:p14="http://schemas.microsoft.com/office/powerpoint/2010/main" val="63277703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0"/>
            <a:ext cx="7772400" cy="4438054"/>
          </a:xfrm>
        </p:spPr>
        <p:txBody>
          <a:bodyPr>
            <a:normAutofit fontScale="90000"/>
          </a:bodyPr>
          <a:lstStyle/>
          <a:p>
            <a:r>
              <a:rPr lang="en-AU" i="1" dirty="0" smtClean="0"/>
              <a:t/>
            </a:r>
            <a:br>
              <a:rPr lang="en-AU" i="1" dirty="0" smtClean="0"/>
            </a:br>
            <a:r>
              <a:rPr lang="en-AU" i="1" dirty="0"/>
              <a:t/>
            </a:r>
            <a:br>
              <a:rPr lang="en-AU" i="1" dirty="0"/>
            </a:br>
            <a:r>
              <a:rPr lang="en-AU" dirty="0" smtClean="0"/>
              <a:t/>
            </a:r>
            <a:br>
              <a:rPr lang="en-AU" dirty="0" smtClean="0"/>
            </a:br>
            <a:r>
              <a:rPr lang="en-AU" sz="3100" b="1" dirty="0" smtClean="0">
                <a:latin typeface="Century Gothic"/>
                <a:cs typeface="Century Gothic"/>
              </a:rPr>
              <a:t>Gender &amp; Leadership in </a:t>
            </a:r>
            <a:r>
              <a:rPr lang="en-AU" sz="3100" b="1" dirty="0">
                <a:latin typeface="Century Gothic"/>
                <a:cs typeface="Century Gothic"/>
              </a:rPr>
              <a:t>O</a:t>
            </a:r>
            <a:r>
              <a:rPr lang="en-AU" sz="3100" b="1" dirty="0" smtClean="0">
                <a:latin typeface="Century Gothic"/>
                <a:cs typeface="Century Gothic"/>
              </a:rPr>
              <a:t>bstetrics &amp; Gynaecology (O&amp;G) </a:t>
            </a:r>
            <a:r>
              <a:rPr lang="en-AU" sz="3100" dirty="0" smtClean="0">
                <a:latin typeface="Century Gothic"/>
                <a:cs typeface="Century Gothic"/>
              </a:rPr>
              <a:t/>
            </a:r>
            <a:br>
              <a:rPr lang="en-AU" sz="3100" dirty="0" smtClean="0">
                <a:latin typeface="Century Gothic"/>
                <a:cs typeface="Century Gothic"/>
              </a:rPr>
            </a:br>
            <a:r>
              <a:rPr lang="en-AU" sz="2900" b="1" dirty="0" smtClean="0">
                <a:latin typeface="Century Gothic"/>
                <a:cs typeface="Century Gothic"/>
              </a:rPr>
              <a:t/>
            </a:r>
            <a:br>
              <a:rPr lang="en-AU" sz="2900" b="1" dirty="0" smtClean="0">
                <a:latin typeface="Century Gothic"/>
                <a:cs typeface="Century Gothic"/>
              </a:rPr>
            </a:br>
            <a:r>
              <a:rPr lang="en-AU" sz="2900" b="1" dirty="0" smtClean="0">
                <a:latin typeface="Century Gothic"/>
                <a:cs typeface="Century Gothic"/>
              </a:rPr>
              <a:t>PRIMARY (Institutional) </a:t>
            </a:r>
            <a:br>
              <a:rPr lang="en-AU" sz="2900" b="1" dirty="0" smtClean="0">
                <a:latin typeface="Century Gothic"/>
                <a:cs typeface="Century Gothic"/>
              </a:rPr>
            </a:br>
            <a:r>
              <a:rPr lang="en-AU" sz="2200" dirty="0" smtClean="0">
                <a:latin typeface="Century Gothic"/>
                <a:cs typeface="Century Gothic"/>
              </a:rPr>
              <a:t>Is there gender equity of leadership within O&amp;G training institutions in </a:t>
            </a:r>
            <a:r>
              <a:rPr lang="en-AU" sz="2200" dirty="0">
                <a:latin typeface="Century Gothic"/>
                <a:cs typeface="Century Gothic"/>
              </a:rPr>
              <a:t>Australia </a:t>
            </a:r>
            <a:r>
              <a:rPr lang="en-AU" sz="2200" dirty="0" smtClean="0">
                <a:latin typeface="Century Gothic"/>
                <a:cs typeface="Century Gothic"/>
              </a:rPr>
              <a:t>&amp; New Zealand?</a:t>
            </a:r>
            <a:br>
              <a:rPr lang="en-AU" sz="2200" dirty="0" smtClean="0">
                <a:latin typeface="Century Gothic"/>
                <a:cs typeface="Century Gothic"/>
              </a:rPr>
            </a:br>
            <a:r>
              <a:rPr lang="en-AU" sz="2900" dirty="0" smtClean="0">
                <a:latin typeface="Century Gothic"/>
                <a:cs typeface="Century Gothic"/>
              </a:rPr>
              <a:t/>
            </a:r>
            <a:br>
              <a:rPr lang="en-AU" sz="2900" dirty="0" smtClean="0">
                <a:latin typeface="Century Gothic"/>
                <a:cs typeface="Century Gothic"/>
              </a:rPr>
            </a:br>
            <a:r>
              <a:rPr lang="en-AU" sz="2400" b="1" dirty="0" smtClean="0">
                <a:latin typeface="Century Gothic"/>
                <a:cs typeface="Century Gothic"/>
              </a:rPr>
              <a:t>SECONDARY (Membership)</a:t>
            </a:r>
            <a:r>
              <a:rPr lang="en-AU" sz="2400" b="1" dirty="0">
                <a:latin typeface="Century Gothic"/>
                <a:cs typeface="Century Gothic"/>
              </a:rPr>
              <a:t/>
            </a:r>
            <a:br>
              <a:rPr lang="en-AU" sz="2400" b="1" dirty="0">
                <a:latin typeface="Century Gothic"/>
                <a:cs typeface="Century Gothic"/>
              </a:rPr>
            </a:br>
            <a:r>
              <a:rPr lang="en-AU" sz="2200" dirty="0" smtClean="0">
                <a:latin typeface="Century Gothic"/>
                <a:cs typeface="Century Gothic"/>
              </a:rPr>
              <a:t> What current leadership positions to members hold?</a:t>
            </a:r>
            <a:br>
              <a:rPr lang="en-AU" sz="2200" dirty="0" smtClean="0">
                <a:latin typeface="Century Gothic"/>
                <a:cs typeface="Century Gothic"/>
              </a:rPr>
            </a:br>
            <a:r>
              <a:rPr lang="en-AU" sz="2200" dirty="0" smtClean="0">
                <a:latin typeface="Century Gothic"/>
                <a:cs typeface="Century Gothic"/>
              </a:rPr>
              <a:t>Does </a:t>
            </a:r>
            <a:r>
              <a:rPr lang="en-AU" sz="2200" dirty="0">
                <a:latin typeface="Century Gothic"/>
                <a:cs typeface="Century Gothic"/>
              </a:rPr>
              <a:t>desire for leadership </a:t>
            </a:r>
            <a:r>
              <a:rPr lang="en-AU" sz="2200" dirty="0" smtClean="0">
                <a:latin typeface="Century Gothic"/>
                <a:cs typeface="Century Gothic"/>
              </a:rPr>
              <a:t>differ </a:t>
            </a:r>
            <a:r>
              <a:rPr lang="en-AU" sz="2200" dirty="0">
                <a:latin typeface="Century Gothic"/>
                <a:cs typeface="Century Gothic"/>
              </a:rPr>
              <a:t>between </a:t>
            </a:r>
            <a:r>
              <a:rPr lang="en-AU" sz="2200" dirty="0" smtClean="0">
                <a:latin typeface="Century Gothic"/>
                <a:cs typeface="Century Gothic"/>
              </a:rPr>
              <a:t>genders?</a:t>
            </a:r>
            <a:br>
              <a:rPr lang="en-AU" sz="2200" dirty="0" smtClean="0">
                <a:latin typeface="Century Gothic"/>
                <a:cs typeface="Century Gothic"/>
              </a:rPr>
            </a:br>
            <a:r>
              <a:rPr lang="en-AU" sz="2200" dirty="0">
                <a:latin typeface="Century Gothic"/>
                <a:cs typeface="Century Gothic"/>
              </a:rPr>
              <a:t>Do barriers to leadership differ between genders?</a:t>
            </a:r>
            <a:br>
              <a:rPr lang="en-AU" sz="2200" dirty="0">
                <a:latin typeface="Century Gothic"/>
                <a:cs typeface="Century Gothic"/>
              </a:rPr>
            </a:br>
            <a:r>
              <a:rPr lang="en-AU" sz="2200" dirty="0">
                <a:latin typeface="Century Gothic"/>
                <a:cs typeface="Century Gothic"/>
              </a:rPr>
              <a:t> </a:t>
            </a:r>
            <a:r>
              <a:rPr lang="en-AU" sz="2200" dirty="0" smtClean="0">
                <a:latin typeface="Century Gothic"/>
                <a:cs typeface="Century Gothic"/>
              </a:rPr>
              <a:t>Have members experienced gender bias?  </a:t>
            </a:r>
            <a:br>
              <a:rPr lang="en-AU" sz="2200" dirty="0" smtClean="0">
                <a:latin typeface="Century Gothic"/>
                <a:cs typeface="Century Gothic"/>
              </a:rPr>
            </a:br>
            <a:r>
              <a:rPr lang="en-AU" sz="2200" dirty="0" smtClean="0">
                <a:latin typeface="Century Gothic"/>
                <a:cs typeface="Century Gothic"/>
              </a:rPr>
              <a:t>Should RANZCOG consider gender quotas? </a:t>
            </a:r>
            <a:br>
              <a:rPr lang="en-AU" sz="2200" dirty="0" smtClean="0">
                <a:latin typeface="Century Gothic"/>
                <a:cs typeface="Century Gothic"/>
              </a:rPr>
            </a:br>
            <a:r>
              <a:rPr lang="en-AU" sz="3100" i="1" dirty="0" smtClean="0">
                <a:latin typeface="Century Gothic"/>
                <a:cs typeface="Century Gothic"/>
              </a:rPr>
              <a:t/>
            </a:r>
            <a:br>
              <a:rPr lang="en-AU" sz="3100" i="1" dirty="0" smtClean="0">
                <a:latin typeface="Century Gothic"/>
                <a:cs typeface="Century Gothic"/>
              </a:rPr>
            </a:br>
            <a:r>
              <a:rPr lang="en-AU" sz="3100" i="1" dirty="0" smtClean="0">
                <a:latin typeface="Century Gothic"/>
                <a:cs typeface="Century Gothic"/>
              </a:rPr>
              <a:t/>
            </a:r>
            <a:br>
              <a:rPr lang="en-AU" sz="3100" i="1" dirty="0" smtClean="0">
                <a:latin typeface="Century Gothic"/>
                <a:cs typeface="Century Gothic"/>
              </a:rPr>
            </a:br>
            <a:endParaRPr lang="en-US" sz="3100" i="1" dirty="0">
              <a:latin typeface="Century Gothic"/>
              <a:cs typeface="Century Gothic"/>
            </a:endParaRPr>
          </a:p>
        </p:txBody>
      </p:sp>
      <p:pic>
        <p:nvPicPr>
          <p:cNvPr id="4" name="Picture 3"/>
          <p:cNvPicPr>
            <a:picLocks noChangeAspect="1"/>
          </p:cNvPicPr>
          <p:nvPr/>
        </p:nvPicPr>
        <p:blipFill>
          <a:blip r:embed="rId3"/>
          <a:stretch>
            <a:fillRect/>
          </a:stretch>
        </p:blipFill>
        <p:spPr>
          <a:xfrm>
            <a:off x="107504" y="4690188"/>
            <a:ext cx="1770117" cy="365781"/>
          </a:xfrm>
          <a:prstGeom prst="rect">
            <a:avLst/>
          </a:prstGeom>
        </p:spPr>
      </p:pic>
      <p:pic>
        <p:nvPicPr>
          <p:cNvPr id="5" name="Picture 4"/>
          <p:cNvPicPr>
            <a:picLocks noChangeAspect="1"/>
          </p:cNvPicPr>
          <p:nvPr/>
        </p:nvPicPr>
        <p:blipFill>
          <a:blip r:embed="rId4"/>
          <a:stretch>
            <a:fillRect/>
          </a:stretch>
        </p:blipFill>
        <p:spPr>
          <a:xfrm>
            <a:off x="7663145" y="4644026"/>
            <a:ext cx="1480857" cy="411943"/>
          </a:xfrm>
          <a:prstGeom prst="rect">
            <a:avLst/>
          </a:prstGeom>
        </p:spPr>
      </p:pic>
    </p:spTree>
    <p:extLst>
      <p:ext uri="{BB962C8B-B14F-4D97-AF65-F5344CB8AC3E}">
        <p14:creationId xmlns:p14="http://schemas.microsoft.com/office/powerpoint/2010/main" val="293158749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 y="168726"/>
            <a:ext cx="4296463" cy="1460798"/>
          </a:xfrm>
          <a:prstGeom prst="rect">
            <a:avLst/>
          </a:prstGeom>
        </p:spPr>
      </p:pic>
      <p:pic>
        <p:nvPicPr>
          <p:cNvPr id="9" name="Picture 8"/>
          <p:cNvPicPr>
            <a:picLocks noChangeAspect="1"/>
          </p:cNvPicPr>
          <p:nvPr/>
        </p:nvPicPr>
        <p:blipFill>
          <a:blip r:embed="rId4"/>
          <a:stretch>
            <a:fillRect/>
          </a:stretch>
        </p:blipFill>
        <p:spPr>
          <a:xfrm>
            <a:off x="4134564" y="168727"/>
            <a:ext cx="5009439" cy="4810388"/>
          </a:xfrm>
          <a:prstGeom prst="rect">
            <a:avLst/>
          </a:prstGeom>
        </p:spPr>
      </p:pic>
      <p:sp>
        <p:nvSpPr>
          <p:cNvPr id="10" name="TextBox 9"/>
          <p:cNvSpPr txBox="1"/>
          <p:nvPr/>
        </p:nvSpPr>
        <p:spPr>
          <a:xfrm>
            <a:off x="378327" y="2431116"/>
            <a:ext cx="3296838"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latin typeface="+mj-lt"/>
                <a:cs typeface="Apple Chancery"/>
              </a:rPr>
              <a:t>1998 </a:t>
            </a:r>
          </a:p>
          <a:p>
            <a:r>
              <a:rPr lang="en-US" b="1" dirty="0" smtClean="0">
                <a:latin typeface="+mj-lt"/>
                <a:cs typeface="Apple Chancery"/>
              </a:rPr>
              <a:t>Presidency - </a:t>
            </a:r>
            <a:r>
              <a:rPr lang="en-US" dirty="0" smtClean="0">
                <a:latin typeface="+mj-lt"/>
                <a:cs typeface="Apple Chancery"/>
              </a:rPr>
              <a:t>10 terms (1 F)  </a:t>
            </a:r>
            <a:endParaRPr lang="en-US" dirty="0">
              <a:latin typeface="+mj-lt"/>
            </a:endParaRPr>
          </a:p>
          <a:p>
            <a:r>
              <a:rPr lang="en-US" b="1" dirty="0" smtClean="0">
                <a:latin typeface="+mj-lt"/>
                <a:cs typeface="Apple Chancery"/>
              </a:rPr>
              <a:t>Board</a:t>
            </a:r>
            <a:r>
              <a:rPr lang="en-US" dirty="0">
                <a:latin typeface="+mj-lt"/>
                <a:cs typeface="Apple Chancery"/>
              </a:rPr>
              <a:t> </a:t>
            </a:r>
            <a:r>
              <a:rPr lang="en-US" dirty="0" smtClean="0">
                <a:latin typeface="+mj-lt"/>
                <a:cs typeface="Apple Chancery"/>
              </a:rPr>
              <a:t>-  7 members (1 F)</a:t>
            </a:r>
          </a:p>
          <a:p>
            <a:r>
              <a:rPr lang="en-US" b="1" dirty="0" smtClean="0">
                <a:latin typeface="+mj-lt"/>
                <a:cs typeface="Apple Chancery"/>
              </a:rPr>
              <a:t>Council</a:t>
            </a:r>
            <a:r>
              <a:rPr lang="en-US" dirty="0" smtClean="0">
                <a:latin typeface="+mj-lt"/>
                <a:cs typeface="Apple Chancery"/>
              </a:rPr>
              <a:t> – 29 members (9 F) </a:t>
            </a:r>
          </a:p>
          <a:p>
            <a:endParaRPr lang="en-US" dirty="0" smtClean="0">
              <a:latin typeface="+mj-lt"/>
              <a:cs typeface="Apple Chancery"/>
            </a:endParaRPr>
          </a:p>
          <a:p>
            <a:r>
              <a:rPr lang="en-US" b="1" dirty="0" smtClean="0">
                <a:latin typeface="+mj-lt"/>
                <a:cs typeface="Apple Chancery"/>
              </a:rPr>
              <a:t>Membership</a:t>
            </a:r>
            <a:r>
              <a:rPr lang="en-US" dirty="0" smtClean="0">
                <a:latin typeface="+mj-lt"/>
                <a:cs typeface="Apple Chancery"/>
              </a:rPr>
              <a:t> – 62% F </a:t>
            </a:r>
            <a:endParaRPr lang="en-US" dirty="0">
              <a:latin typeface="+mj-lt"/>
              <a:cs typeface="Apple Chancery"/>
            </a:endParaRPr>
          </a:p>
          <a:p>
            <a:r>
              <a:rPr lang="en-US" b="1" dirty="0" smtClean="0">
                <a:latin typeface="+mj-lt"/>
                <a:cs typeface="Apple Chancery"/>
              </a:rPr>
              <a:t>Trainees</a:t>
            </a:r>
            <a:r>
              <a:rPr lang="en-US" dirty="0" smtClean="0">
                <a:latin typeface="+mj-lt"/>
                <a:cs typeface="Apple Chancery"/>
              </a:rPr>
              <a:t> - &gt;50% F for &gt; 2 decades </a:t>
            </a:r>
            <a:endParaRPr lang="en-US" dirty="0">
              <a:latin typeface="+mj-lt"/>
              <a:cs typeface="Apple Chancery"/>
            </a:endParaRPr>
          </a:p>
        </p:txBody>
      </p:sp>
    </p:spTree>
    <p:extLst>
      <p:ext uri="{BB962C8B-B14F-4D97-AF65-F5344CB8AC3E}">
        <p14:creationId xmlns:p14="http://schemas.microsoft.com/office/powerpoint/2010/main" val="310265866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rot="327521">
            <a:off x="4485981" y="159292"/>
            <a:ext cx="4611813" cy="23045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4"/>
          <a:stretch>
            <a:fillRect/>
          </a:stretch>
        </p:blipFill>
        <p:spPr>
          <a:xfrm rot="21316737">
            <a:off x="43546" y="132580"/>
            <a:ext cx="4497361" cy="1901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Picture 20"/>
          <p:cNvPicPr>
            <a:picLocks noChangeAspect="1"/>
          </p:cNvPicPr>
          <p:nvPr/>
        </p:nvPicPr>
        <p:blipFill>
          <a:blip r:embed="rId5"/>
          <a:stretch>
            <a:fillRect/>
          </a:stretch>
        </p:blipFill>
        <p:spPr>
          <a:xfrm rot="287612">
            <a:off x="4420967" y="3644297"/>
            <a:ext cx="5666014" cy="14466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Picture 22"/>
          <p:cNvPicPr>
            <a:picLocks noChangeAspect="1"/>
          </p:cNvPicPr>
          <p:nvPr/>
        </p:nvPicPr>
        <p:blipFill>
          <a:blip r:embed="rId6"/>
          <a:stretch>
            <a:fillRect/>
          </a:stretch>
        </p:blipFill>
        <p:spPr>
          <a:xfrm>
            <a:off x="139255" y="4152946"/>
            <a:ext cx="4211031" cy="8083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21"/>
          <p:cNvPicPr>
            <a:picLocks noChangeAspect="1"/>
          </p:cNvPicPr>
          <p:nvPr/>
        </p:nvPicPr>
        <p:blipFill>
          <a:blip r:embed="rId7"/>
          <a:stretch>
            <a:fillRect/>
          </a:stretch>
        </p:blipFill>
        <p:spPr>
          <a:xfrm rot="21172317">
            <a:off x="79422" y="1937725"/>
            <a:ext cx="5655831" cy="18671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p:cNvPicPr>
            <a:picLocks noChangeAspect="1"/>
          </p:cNvPicPr>
          <p:nvPr/>
        </p:nvPicPr>
        <p:blipFill>
          <a:blip r:embed="rId8"/>
          <a:stretch>
            <a:fillRect/>
          </a:stretch>
        </p:blipFill>
        <p:spPr>
          <a:xfrm>
            <a:off x="3789996" y="2170011"/>
            <a:ext cx="5588000" cy="1123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a:blip r:embed="rId9"/>
          <a:stretch>
            <a:fillRect/>
          </a:stretch>
        </p:blipFill>
        <p:spPr>
          <a:xfrm rot="21369899">
            <a:off x="1700647" y="3219143"/>
            <a:ext cx="4801532" cy="8359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450240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65112" y="406009"/>
            <a:ext cx="1969658" cy="1304177"/>
          </a:xfrm>
          <a:prstGeom prst="rect">
            <a:avLst/>
          </a:prstGeom>
        </p:spPr>
      </p:pic>
      <p:pic>
        <p:nvPicPr>
          <p:cNvPr id="7" name="Picture 6"/>
          <p:cNvPicPr>
            <a:picLocks noChangeAspect="1"/>
          </p:cNvPicPr>
          <p:nvPr/>
        </p:nvPicPr>
        <p:blipFill>
          <a:blip r:embed="rId4"/>
          <a:stretch>
            <a:fillRect/>
          </a:stretch>
        </p:blipFill>
        <p:spPr>
          <a:xfrm>
            <a:off x="2970783" y="0"/>
            <a:ext cx="5221346" cy="4984771"/>
          </a:xfrm>
          <a:prstGeom prst="rect">
            <a:avLst/>
          </a:prstGeom>
        </p:spPr>
      </p:pic>
    </p:spTree>
    <p:extLst>
      <p:ext uri="{BB962C8B-B14F-4D97-AF65-F5344CB8AC3E}">
        <p14:creationId xmlns:p14="http://schemas.microsoft.com/office/powerpoint/2010/main" val="420014621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07504" y="4690188"/>
            <a:ext cx="1770117" cy="365781"/>
          </a:xfrm>
          <a:prstGeom prst="rect">
            <a:avLst/>
          </a:prstGeom>
        </p:spPr>
      </p:pic>
      <p:pic>
        <p:nvPicPr>
          <p:cNvPr id="7" name="Picture 6"/>
          <p:cNvPicPr>
            <a:picLocks noChangeAspect="1"/>
          </p:cNvPicPr>
          <p:nvPr/>
        </p:nvPicPr>
        <p:blipFill>
          <a:blip r:embed="rId4"/>
          <a:stretch>
            <a:fillRect/>
          </a:stretch>
        </p:blipFill>
        <p:spPr>
          <a:xfrm>
            <a:off x="7663145" y="4644026"/>
            <a:ext cx="1480857" cy="411943"/>
          </a:xfrm>
          <a:prstGeom prst="rect">
            <a:avLst/>
          </a:prstGeom>
        </p:spPr>
      </p:pic>
      <p:sp>
        <p:nvSpPr>
          <p:cNvPr id="2" name="Title 1"/>
          <p:cNvSpPr>
            <a:spLocks noGrp="1"/>
          </p:cNvSpPr>
          <p:nvPr>
            <p:ph type="title"/>
          </p:nvPr>
        </p:nvSpPr>
        <p:spPr>
          <a:xfrm>
            <a:off x="457200" y="205979"/>
            <a:ext cx="8229600" cy="732155"/>
          </a:xfrm>
        </p:spPr>
        <p:txBody>
          <a:bodyPr>
            <a:normAutofit fontScale="90000"/>
          </a:bodyPr>
          <a:lstStyle/>
          <a:p>
            <a:r>
              <a:rPr lang="en-US" b="1" dirty="0" smtClean="0"/>
              <a:t>Methodology</a:t>
            </a:r>
            <a:r>
              <a:rPr lang="en-US" dirty="0" smtClean="0"/>
              <a:t> -</a:t>
            </a:r>
            <a:r>
              <a:rPr lang="en-US" b="1" dirty="0" smtClean="0"/>
              <a:t> 1</a:t>
            </a:r>
            <a:endParaRPr lang="en-US" b="1" dirty="0"/>
          </a:p>
        </p:txBody>
      </p:sp>
      <p:sp>
        <p:nvSpPr>
          <p:cNvPr id="3" name="Content Placeholder 2"/>
          <p:cNvSpPr>
            <a:spLocks noGrp="1"/>
          </p:cNvSpPr>
          <p:nvPr>
            <p:ph idx="1"/>
          </p:nvPr>
        </p:nvSpPr>
        <p:spPr>
          <a:xfrm>
            <a:off x="457200" y="938134"/>
            <a:ext cx="8229600" cy="3520977"/>
          </a:xfrm>
        </p:spPr>
        <p:txBody>
          <a:bodyPr>
            <a:noAutofit/>
          </a:bodyPr>
          <a:lstStyle/>
          <a:p>
            <a:r>
              <a:rPr lang="en-US" sz="2400" b="1" dirty="0" smtClean="0"/>
              <a:t>Mixed methods </a:t>
            </a:r>
            <a:r>
              <a:rPr lang="en-US" sz="1800" b="1" dirty="0"/>
              <a:t>(</a:t>
            </a:r>
            <a:r>
              <a:rPr lang="en-US" sz="1800" b="1" dirty="0" smtClean="0"/>
              <a:t>quantitative &amp; qualitative approach)</a:t>
            </a:r>
          </a:p>
          <a:p>
            <a:pPr lvl="1"/>
            <a:r>
              <a:rPr lang="en-US" sz="1800" dirty="0" smtClean="0"/>
              <a:t>Snapshot of gender &amp; leadership landscape AND </a:t>
            </a:r>
            <a:r>
              <a:rPr lang="en-US" sz="1800" dirty="0"/>
              <a:t>m</a:t>
            </a:r>
            <a:r>
              <a:rPr lang="en-US" sz="1800" dirty="0" smtClean="0"/>
              <a:t>embers views on leadership, gender bias and gender quotas.</a:t>
            </a:r>
            <a:endParaRPr lang="en-US" sz="800" dirty="0" smtClean="0"/>
          </a:p>
          <a:p>
            <a:r>
              <a:rPr lang="en-US" sz="2400" b="1" dirty="0" smtClean="0"/>
              <a:t>Access </a:t>
            </a:r>
            <a:r>
              <a:rPr lang="en-US" sz="2400" b="1" dirty="0"/>
              <a:t>public documents </a:t>
            </a:r>
            <a:endParaRPr lang="en-US" sz="2400" b="1" dirty="0" smtClean="0"/>
          </a:p>
          <a:p>
            <a:pPr lvl="1"/>
            <a:r>
              <a:rPr lang="en-US" sz="1800" dirty="0" smtClean="0"/>
              <a:t>RANZCOG, RANZCOG </a:t>
            </a:r>
            <a:r>
              <a:rPr lang="en-US" sz="1800" dirty="0"/>
              <a:t>accredited hospitals in Australia &amp; </a:t>
            </a:r>
            <a:r>
              <a:rPr lang="en-US" sz="1800" dirty="0" smtClean="0"/>
              <a:t>NZ (98 sites), and O</a:t>
            </a:r>
            <a:r>
              <a:rPr lang="en-US" sz="1800" dirty="0"/>
              <a:t>&amp;G university departments in Australia &amp; </a:t>
            </a:r>
            <a:r>
              <a:rPr lang="en-US" sz="1800" dirty="0" smtClean="0"/>
              <a:t>NZ</a:t>
            </a:r>
            <a:r>
              <a:rPr lang="en-US" sz="1800" dirty="0"/>
              <a:t> </a:t>
            </a:r>
            <a:r>
              <a:rPr lang="en-US" sz="1800" dirty="0" smtClean="0"/>
              <a:t>(18 sites) </a:t>
            </a:r>
          </a:p>
          <a:p>
            <a:pPr lvl="1"/>
            <a:r>
              <a:rPr lang="en-US" sz="1800" i="1" dirty="0" smtClean="0"/>
              <a:t>Institutional website (&amp; phone directory listings)</a:t>
            </a:r>
            <a:endParaRPr lang="en-US" sz="800" dirty="0" smtClean="0"/>
          </a:p>
          <a:p>
            <a:r>
              <a:rPr lang="en-US" sz="2400" b="1" dirty="0"/>
              <a:t>Data analysis</a:t>
            </a:r>
          </a:p>
          <a:p>
            <a:pPr lvl="1"/>
            <a:r>
              <a:rPr lang="en-US" sz="1800" dirty="0"/>
              <a:t>Quantitative data &amp;</a:t>
            </a:r>
            <a:r>
              <a:rPr lang="en-US" sz="1800" dirty="0" smtClean="0"/>
              <a:t> descriptive statistics; </a:t>
            </a:r>
            <a:r>
              <a:rPr lang="en-US" sz="1800" dirty="0"/>
              <a:t>chi-squared testing.</a:t>
            </a:r>
          </a:p>
          <a:p>
            <a:pPr lvl="1"/>
            <a:endParaRPr lang="en-US" sz="1800" dirty="0"/>
          </a:p>
        </p:txBody>
      </p:sp>
      <p:sp>
        <p:nvSpPr>
          <p:cNvPr id="8" name="TextBox 7"/>
          <p:cNvSpPr txBox="1"/>
          <p:nvPr/>
        </p:nvSpPr>
        <p:spPr>
          <a:xfrm>
            <a:off x="2765778" y="47977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871983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83492"/>
            <a:ext cx="8229600" cy="3429832"/>
          </a:xfrm>
        </p:spPr>
        <p:txBody>
          <a:bodyPr>
            <a:normAutofit fontScale="92500" lnSpcReduction="20000"/>
          </a:bodyPr>
          <a:lstStyle/>
          <a:p>
            <a:r>
              <a:rPr lang="en-US" sz="2400" b="1" dirty="0" smtClean="0"/>
              <a:t>RANZCOG </a:t>
            </a:r>
            <a:r>
              <a:rPr lang="en-US" sz="2400" b="1" dirty="0"/>
              <a:t>membership survey </a:t>
            </a:r>
            <a:endParaRPr lang="en-US" sz="2400" dirty="0"/>
          </a:p>
          <a:p>
            <a:pPr lvl="1"/>
            <a:r>
              <a:rPr lang="en-US" sz="1800" dirty="0" smtClean="0"/>
              <a:t>Obtain </a:t>
            </a:r>
            <a:r>
              <a:rPr lang="en-US" sz="1800" dirty="0"/>
              <a:t>RANZCOG ethics approval </a:t>
            </a:r>
          </a:p>
          <a:p>
            <a:pPr lvl="1"/>
            <a:r>
              <a:rPr lang="en-US" sz="1800" i="1" dirty="0"/>
              <a:t>Online survey </a:t>
            </a:r>
            <a:r>
              <a:rPr lang="en-US" sz="1800" dirty="0"/>
              <a:t>(survey monkey) – 2530 member - closed and open ended questions </a:t>
            </a:r>
          </a:p>
          <a:p>
            <a:pPr marL="457200" lvl="1" indent="0">
              <a:buNone/>
            </a:pPr>
            <a:endParaRPr lang="en-US" sz="900" dirty="0" smtClean="0"/>
          </a:p>
          <a:p>
            <a:r>
              <a:rPr lang="en-US" sz="2400" b="1" dirty="0"/>
              <a:t>Data </a:t>
            </a:r>
            <a:r>
              <a:rPr lang="en-US" sz="2400" b="1" dirty="0" smtClean="0"/>
              <a:t>analysis</a:t>
            </a:r>
          </a:p>
          <a:p>
            <a:pPr lvl="1"/>
            <a:r>
              <a:rPr lang="en-US" sz="1800" dirty="0"/>
              <a:t>Quantitative data </a:t>
            </a:r>
            <a:r>
              <a:rPr lang="en-US" sz="1800" dirty="0" smtClean="0"/>
              <a:t>&amp; descriptive statistics; chi-squared testing.</a:t>
            </a:r>
          </a:p>
          <a:p>
            <a:pPr lvl="1"/>
            <a:r>
              <a:rPr lang="en-US" sz="1800" dirty="0" smtClean="0"/>
              <a:t>Qualitative data – free text comments</a:t>
            </a:r>
            <a:r>
              <a:rPr lang="en-US" sz="1800" dirty="0"/>
              <a:t>.</a:t>
            </a:r>
            <a:endParaRPr lang="en-US" sz="1800" dirty="0" smtClean="0"/>
          </a:p>
          <a:p>
            <a:pPr lvl="2"/>
            <a:r>
              <a:rPr lang="en-US" sz="1800" b="1" dirty="0" smtClean="0"/>
              <a:t>Thematic analysis </a:t>
            </a:r>
            <a:r>
              <a:rPr lang="en-US" sz="1800" dirty="0" smtClean="0"/>
              <a:t>(Braun &amp; Clark 2006) – inductive and semantic approach </a:t>
            </a:r>
          </a:p>
          <a:p>
            <a:pPr lvl="2"/>
            <a:r>
              <a:rPr lang="en-AU" sz="1700" i="1" dirty="0" smtClean="0"/>
              <a:t>Repeatedly </a:t>
            </a:r>
            <a:r>
              <a:rPr lang="en-AU" sz="1700" i="1" dirty="0"/>
              <a:t>reading all responses, the generation of initial codes with categorisation of the text according to common patterns or recurring ideas, searching for themes, reviewing and refining these themes, followed by defining and naming these themes. These themes were then compared to theories and understanding about gender equality in the workplace. </a:t>
            </a:r>
            <a:endParaRPr lang="en-US" sz="1700" i="1" dirty="0" smtClean="0"/>
          </a:p>
          <a:p>
            <a:pPr marL="0" indent="0">
              <a:buNone/>
            </a:pPr>
            <a:endParaRPr lang="en-US" dirty="0" smtClean="0"/>
          </a:p>
          <a:p>
            <a:pPr marL="0" indent="0">
              <a:buNone/>
            </a:pPr>
            <a:endParaRPr lang="en-US" dirty="0" smtClean="0"/>
          </a:p>
        </p:txBody>
      </p:sp>
      <p:pic>
        <p:nvPicPr>
          <p:cNvPr id="6" name="Picture 5"/>
          <p:cNvPicPr>
            <a:picLocks noChangeAspect="1"/>
          </p:cNvPicPr>
          <p:nvPr/>
        </p:nvPicPr>
        <p:blipFill>
          <a:blip r:embed="rId3"/>
          <a:stretch>
            <a:fillRect/>
          </a:stretch>
        </p:blipFill>
        <p:spPr>
          <a:xfrm>
            <a:off x="107504" y="4690188"/>
            <a:ext cx="1770117" cy="365781"/>
          </a:xfrm>
          <a:prstGeom prst="rect">
            <a:avLst/>
          </a:prstGeom>
        </p:spPr>
      </p:pic>
      <p:pic>
        <p:nvPicPr>
          <p:cNvPr id="7" name="Picture 6"/>
          <p:cNvPicPr>
            <a:picLocks noChangeAspect="1"/>
          </p:cNvPicPr>
          <p:nvPr/>
        </p:nvPicPr>
        <p:blipFill>
          <a:blip r:embed="rId4"/>
          <a:stretch>
            <a:fillRect/>
          </a:stretch>
        </p:blipFill>
        <p:spPr>
          <a:xfrm>
            <a:off x="7663145" y="4644026"/>
            <a:ext cx="1480857" cy="411943"/>
          </a:xfrm>
          <a:prstGeom prst="rect">
            <a:avLst/>
          </a:prstGeom>
        </p:spPr>
      </p:pic>
      <p:sp>
        <p:nvSpPr>
          <p:cNvPr id="9" name="Title 1"/>
          <p:cNvSpPr txBox="1">
            <a:spLocks/>
          </p:cNvSpPr>
          <p:nvPr/>
        </p:nvSpPr>
        <p:spPr>
          <a:xfrm>
            <a:off x="457200" y="205979"/>
            <a:ext cx="8229600" cy="732155"/>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Methodology</a:t>
            </a:r>
            <a:r>
              <a:rPr lang="en-US" dirty="0" smtClean="0"/>
              <a:t> -</a:t>
            </a:r>
            <a:r>
              <a:rPr lang="en-US" b="1" dirty="0" smtClean="0"/>
              <a:t> 2</a:t>
            </a:r>
            <a:endParaRPr lang="en-US" b="1" dirty="0"/>
          </a:p>
        </p:txBody>
      </p:sp>
    </p:spTree>
    <p:extLst>
      <p:ext uri="{BB962C8B-B14F-4D97-AF65-F5344CB8AC3E}">
        <p14:creationId xmlns:p14="http://schemas.microsoft.com/office/powerpoint/2010/main" val="9619746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urveyMonkey_114439098-21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571" y="-149679"/>
            <a:ext cx="10014857" cy="5804065"/>
          </a:xfrm>
          <a:prstGeom prst="rect">
            <a:avLst/>
          </a:prstGeom>
        </p:spPr>
      </p:pic>
    </p:spTree>
    <p:extLst>
      <p:ext uri="{BB962C8B-B14F-4D97-AF65-F5344CB8AC3E}">
        <p14:creationId xmlns:p14="http://schemas.microsoft.com/office/powerpoint/2010/main" val="267123060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7938</TotalTime>
  <Words>3568</Words>
  <Application>Microsoft Macintosh PowerPoint</Application>
  <PresentationFormat>On-screen Show (16:9)</PresentationFormat>
  <Paragraphs>460</Paragraphs>
  <Slides>24</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Document</vt:lpstr>
      <vt:lpstr>Gender &amp; Leadership in Obstetrics &amp; Gynaecology</vt:lpstr>
      <vt:lpstr>PowerPoint Presentation</vt:lpstr>
      <vt:lpstr>   Gender &amp; Leadership in Obstetrics &amp; Gynaecology (O&amp;G)   PRIMARY (Institutional)  Is there gender equity of leadership within O&amp;G training institutions in Australia &amp; New Zealand?  SECONDARY (Membership)  What current leadership positions to members hold? Does desire for leadership differ between genders? Do barriers to leadership differ between genders?  Have members experienced gender bias?   Should RANZCOG consider gender quotas?    </vt:lpstr>
      <vt:lpstr>PowerPoint Presentation</vt:lpstr>
      <vt:lpstr>PowerPoint Presentation</vt:lpstr>
      <vt:lpstr>PowerPoint Presentation</vt:lpstr>
      <vt:lpstr>Methodology - 1</vt:lpstr>
      <vt:lpstr>PowerPoint Presentation</vt:lpstr>
      <vt:lpstr>PowerPoint Presentation</vt:lpstr>
      <vt:lpstr>RANZCOG leadership positions</vt:lpstr>
      <vt:lpstr>Accredited hospitals HOD </vt:lpstr>
      <vt:lpstr>University O&amp;G  Department Head</vt:lpstr>
      <vt:lpstr>30% Response Rate (770)</vt:lpstr>
      <vt:lpstr>Leadership </vt:lpstr>
      <vt:lpstr>Leadership</vt:lpstr>
      <vt:lpstr>Leadership</vt:lpstr>
      <vt:lpstr>Gender Bias </vt:lpstr>
      <vt:lpstr>Gender Bias </vt:lpstr>
      <vt:lpstr>Gender bias </vt:lpstr>
      <vt:lpstr>Gender quotas</vt:lpstr>
      <vt:lpstr>Gender quotas </vt:lpstr>
      <vt:lpstr>Findings </vt:lpstr>
      <vt:lpstr>Discussion </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Masters of Clinical Education Presentation </dc:title>
  <dc:creator>Kirsten Connan</dc:creator>
  <cp:lastModifiedBy>Kirsten Connan</cp:lastModifiedBy>
  <cp:revision>418</cp:revision>
  <cp:lastPrinted>2017-08-12T03:41:38Z</cp:lastPrinted>
  <dcterms:created xsi:type="dcterms:W3CDTF">2017-07-30T01:26:35Z</dcterms:created>
  <dcterms:modified xsi:type="dcterms:W3CDTF">2018-08-12T10:54:45Z</dcterms:modified>
</cp:coreProperties>
</file>